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notesMasterIdLst>
    <p:notesMasterId r:id="rId14"/>
  </p:notesMasterIdLst>
  <p:sldIdLst>
    <p:sldId id="256" r:id="rId2"/>
    <p:sldId id="257" r:id="rId3"/>
    <p:sldId id="258" r:id="rId4"/>
    <p:sldId id="259" r:id="rId5"/>
    <p:sldId id="260" r:id="rId6"/>
    <p:sldId id="268"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86214"/>
  </p:normalViewPr>
  <p:slideViewPr>
    <p:cSldViewPr snapToGrid="0" snapToObjects="1">
      <p:cViewPr>
        <p:scale>
          <a:sx n="100" d="100"/>
          <a:sy n="100" d="100"/>
        </p:scale>
        <p:origin x="176" y="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DD35D4-26F6-4F58-ADE6-603B183BDAC3}" type="doc">
      <dgm:prSet loTypeId="urn:microsoft.com/office/officeart/2008/layout/LinedList" loCatId="list" qsTypeId="urn:microsoft.com/office/officeart/2005/8/quickstyle/simple1" qsCatId="simple" csTypeId="urn:microsoft.com/office/officeart/2005/8/colors/accent0_3" csCatId="mainScheme" phldr="1"/>
      <dgm:spPr/>
      <dgm:t>
        <a:bodyPr/>
        <a:lstStyle/>
        <a:p>
          <a:endParaRPr lang="en-US"/>
        </a:p>
      </dgm:t>
    </dgm:pt>
    <dgm:pt modelId="{7F351CF9-CA75-4CE4-BF4C-4B875282F511}">
      <dgm:prSet/>
      <dgm:spPr/>
      <dgm:t>
        <a:bodyPr/>
        <a:lstStyle/>
        <a:p>
          <a:r>
            <a:rPr lang="en-US" dirty="0"/>
            <a:t>To understand the value of assets, data and people that constitute the organization</a:t>
          </a:r>
        </a:p>
      </dgm:t>
    </dgm:pt>
    <dgm:pt modelId="{1D992B6C-2B14-4862-B099-8BCF30AAB19F}" type="parTrans" cxnId="{9054601D-641D-4291-90F1-3366DB3D2386}">
      <dgm:prSet/>
      <dgm:spPr/>
      <dgm:t>
        <a:bodyPr/>
        <a:lstStyle/>
        <a:p>
          <a:endParaRPr lang="en-US"/>
        </a:p>
      </dgm:t>
    </dgm:pt>
    <dgm:pt modelId="{E9AB7510-F1CC-4AD2-8B6E-8AB1A0C17B85}" type="sibTrans" cxnId="{9054601D-641D-4291-90F1-3366DB3D2386}">
      <dgm:prSet/>
      <dgm:spPr/>
      <dgm:t>
        <a:bodyPr/>
        <a:lstStyle/>
        <a:p>
          <a:endParaRPr lang="en-US"/>
        </a:p>
      </dgm:t>
    </dgm:pt>
    <dgm:pt modelId="{89EFD6FF-7105-4364-86CC-C31924234F1D}">
      <dgm:prSet/>
      <dgm:spPr/>
      <dgm:t>
        <a:bodyPr/>
        <a:lstStyle/>
        <a:p>
          <a:r>
            <a:rPr lang="en-US" dirty="0"/>
            <a:t>Understanding organizational vulnerabilities, operational priorities and ROI</a:t>
          </a:r>
        </a:p>
      </dgm:t>
    </dgm:pt>
    <dgm:pt modelId="{A0178E42-E4D9-4112-90E6-F4095C7B54E0}" type="parTrans" cxnId="{561CFD90-B29D-4335-B944-AE98B3085D42}">
      <dgm:prSet/>
      <dgm:spPr/>
      <dgm:t>
        <a:bodyPr/>
        <a:lstStyle/>
        <a:p>
          <a:endParaRPr lang="en-US"/>
        </a:p>
      </dgm:t>
    </dgm:pt>
    <dgm:pt modelId="{A985B8B0-2508-42CD-8B4A-1CBE06C96056}" type="sibTrans" cxnId="{561CFD90-B29D-4335-B944-AE98B3085D42}">
      <dgm:prSet/>
      <dgm:spPr/>
      <dgm:t>
        <a:bodyPr/>
        <a:lstStyle/>
        <a:p>
          <a:endParaRPr lang="en-US"/>
        </a:p>
      </dgm:t>
    </dgm:pt>
    <dgm:pt modelId="{8C6F7B65-7F17-4AB8-8506-E034C4A01EB2}">
      <dgm:prSet/>
      <dgm:spPr/>
      <dgm:t>
        <a:bodyPr/>
        <a:lstStyle/>
        <a:p>
          <a:r>
            <a:rPr lang="en-US" dirty="0"/>
            <a:t>Aligning security investments to meet business objectives with minimal loss</a:t>
          </a:r>
        </a:p>
      </dgm:t>
    </dgm:pt>
    <dgm:pt modelId="{CEA54301-A0A7-4733-98C2-A0A0D91DA39C}" type="parTrans" cxnId="{1A12E825-C04E-4B82-888E-D84967786423}">
      <dgm:prSet/>
      <dgm:spPr/>
      <dgm:t>
        <a:bodyPr/>
        <a:lstStyle/>
        <a:p>
          <a:endParaRPr lang="en-US"/>
        </a:p>
      </dgm:t>
    </dgm:pt>
    <dgm:pt modelId="{34A833BA-EBB0-47B0-ABB0-ECA233EA67E9}" type="sibTrans" cxnId="{1A12E825-C04E-4B82-888E-D84967786423}">
      <dgm:prSet/>
      <dgm:spPr/>
      <dgm:t>
        <a:bodyPr/>
        <a:lstStyle/>
        <a:p>
          <a:endParaRPr lang="en-US"/>
        </a:p>
      </dgm:t>
    </dgm:pt>
    <dgm:pt modelId="{3662DE2D-FE4C-4600-A69B-032C85771AC8}">
      <dgm:prSet/>
      <dgm:spPr/>
      <dgm:t>
        <a:bodyPr/>
        <a:lstStyle/>
        <a:p>
          <a:r>
            <a:rPr lang="en-US" dirty="0"/>
            <a:t>Evaluating roles and responsibilities to determine workforce recommendations.</a:t>
          </a:r>
        </a:p>
      </dgm:t>
    </dgm:pt>
    <dgm:pt modelId="{047E800E-969F-4FDF-B3A8-26952DBFEC89}" type="parTrans" cxnId="{9DB4DAED-6B4B-4C0D-8D62-2E4EB11F4676}">
      <dgm:prSet/>
      <dgm:spPr/>
      <dgm:t>
        <a:bodyPr/>
        <a:lstStyle/>
        <a:p>
          <a:endParaRPr lang="en-US"/>
        </a:p>
      </dgm:t>
    </dgm:pt>
    <dgm:pt modelId="{D2C1154B-3A1A-4BBB-B0AC-9ED76B1E99D9}" type="sibTrans" cxnId="{9DB4DAED-6B4B-4C0D-8D62-2E4EB11F4676}">
      <dgm:prSet/>
      <dgm:spPr/>
      <dgm:t>
        <a:bodyPr/>
        <a:lstStyle/>
        <a:p>
          <a:endParaRPr lang="en-US"/>
        </a:p>
      </dgm:t>
    </dgm:pt>
    <dgm:pt modelId="{94B15987-D157-4235-A8AE-B609E7B23A03}">
      <dgm:prSet/>
      <dgm:spPr/>
      <dgm:t>
        <a:bodyPr/>
        <a:lstStyle/>
        <a:p>
          <a:r>
            <a:rPr lang="en-US"/>
            <a:t>To comply with government laws and regulations</a:t>
          </a:r>
        </a:p>
      </dgm:t>
    </dgm:pt>
    <dgm:pt modelId="{AAC3EE8A-68DF-4CC4-955D-6FA0126651A1}" type="parTrans" cxnId="{550D4A5B-5EB1-440E-A237-02E309F61533}">
      <dgm:prSet/>
      <dgm:spPr/>
      <dgm:t>
        <a:bodyPr/>
        <a:lstStyle/>
        <a:p>
          <a:endParaRPr lang="en-US"/>
        </a:p>
      </dgm:t>
    </dgm:pt>
    <dgm:pt modelId="{04CC5BFF-F670-4926-AE05-0CF120A5D139}" type="sibTrans" cxnId="{550D4A5B-5EB1-440E-A237-02E309F61533}">
      <dgm:prSet/>
      <dgm:spPr/>
      <dgm:t>
        <a:bodyPr/>
        <a:lstStyle/>
        <a:p>
          <a:endParaRPr lang="en-US"/>
        </a:p>
      </dgm:t>
    </dgm:pt>
    <dgm:pt modelId="{A372BEED-BA96-7946-AB3E-36B430A0A8C6}" type="pres">
      <dgm:prSet presAssocID="{A3DD35D4-26F6-4F58-ADE6-603B183BDAC3}" presName="vert0" presStyleCnt="0">
        <dgm:presLayoutVars>
          <dgm:dir/>
          <dgm:animOne val="branch"/>
          <dgm:animLvl val="lvl"/>
        </dgm:presLayoutVars>
      </dgm:prSet>
      <dgm:spPr/>
    </dgm:pt>
    <dgm:pt modelId="{65C0A836-55A0-354A-AAC6-0F4A23D2F1CD}" type="pres">
      <dgm:prSet presAssocID="{7F351CF9-CA75-4CE4-BF4C-4B875282F511}" presName="thickLine" presStyleLbl="alignNode1" presStyleIdx="0" presStyleCnt="5"/>
      <dgm:spPr/>
    </dgm:pt>
    <dgm:pt modelId="{CD99DF6F-A87D-DF41-8C12-F53068384BB5}" type="pres">
      <dgm:prSet presAssocID="{7F351CF9-CA75-4CE4-BF4C-4B875282F511}" presName="horz1" presStyleCnt="0"/>
      <dgm:spPr/>
    </dgm:pt>
    <dgm:pt modelId="{6159F4C5-C063-DA4A-89F6-5F8B6ACE212B}" type="pres">
      <dgm:prSet presAssocID="{7F351CF9-CA75-4CE4-BF4C-4B875282F511}" presName="tx1" presStyleLbl="revTx" presStyleIdx="0" presStyleCnt="5"/>
      <dgm:spPr/>
    </dgm:pt>
    <dgm:pt modelId="{27125BA1-3E53-C241-A997-9D80744B827C}" type="pres">
      <dgm:prSet presAssocID="{7F351CF9-CA75-4CE4-BF4C-4B875282F511}" presName="vert1" presStyleCnt="0"/>
      <dgm:spPr/>
    </dgm:pt>
    <dgm:pt modelId="{8A5B7677-DFD3-3541-AB7D-C7EAF3F7E920}" type="pres">
      <dgm:prSet presAssocID="{89EFD6FF-7105-4364-86CC-C31924234F1D}" presName="thickLine" presStyleLbl="alignNode1" presStyleIdx="1" presStyleCnt="5"/>
      <dgm:spPr/>
    </dgm:pt>
    <dgm:pt modelId="{8EEBF2F8-DBF5-1044-BBE6-1751D8840EFC}" type="pres">
      <dgm:prSet presAssocID="{89EFD6FF-7105-4364-86CC-C31924234F1D}" presName="horz1" presStyleCnt="0"/>
      <dgm:spPr/>
    </dgm:pt>
    <dgm:pt modelId="{B4180DC3-6C0A-A04E-A9BD-50C9694335CB}" type="pres">
      <dgm:prSet presAssocID="{89EFD6FF-7105-4364-86CC-C31924234F1D}" presName="tx1" presStyleLbl="revTx" presStyleIdx="1" presStyleCnt="5"/>
      <dgm:spPr/>
    </dgm:pt>
    <dgm:pt modelId="{EE0B7826-E2EE-EB46-B98C-489B1EB7ACCC}" type="pres">
      <dgm:prSet presAssocID="{89EFD6FF-7105-4364-86CC-C31924234F1D}" presName="vert1" presStyleCnt="0"/>
      <dgm:spPr/>
    </dgm:pt>
    <dgm:pt modelId="{9107DA12-B3F2-A747-AC6E-B60C994F073B}" type="pres">
      <dgm:prSet presAssocID="{8C6F7B65-7F17-4AB8-8506-E034C4A01EB2}" presName="thickLine" presStyleLbl="alignNode1" presStyleIdx="2" presStyleCnt="5"/>
      <dgm:spPr/>
    </dgm:pt>
    <dgm:pt modelId="{D52A255A-4789-EC43-BBC4-B01EE8866017}" type="pres">
      <dgm:prSet presAssocID="{8C6F7B65-7F17-4AB8-8506-E034C4A01EB2}" presName="horz1" presStyleCnt="0"/>
      <dgm:spPr/>
    </dgm:pt>
    <dgm:pt modelId="{F5AEF1D9-1268-CF4F-8E12-F0C686605D96}" type="pres">
      <dgm:prSet presAssocID="{8C6F7B65-7F17-4AB8-8506-E034C4A01EB2}" presName="tx1" presStyleLbl="revTx" presStyleIdx="2" presStyleCnt="5"/>
      <dgm:spPr/>
    </dgm:pt>
    <dgm:pt modelId="{8F5AF426-5751-7242-B727-EFD98C59E812}" type="pres">
      <dgm:prSet presAssocID="{8C6F7B65-7F17-4AB8-8506-E034C4A01EB2}" presName="vert1" presStyleCnt="0"/>
      <dgm:spPr/>
    </dgm:pt>
    <dgm:pt modelId="{7DAA4417-E8AF-8143-BAB6-86CF1F536ACF}" type="pres">
      <dgm:prSet presAssocID="{3662DE2D-FE4C-4600-A69B-032C85771AC8}" presName="thickLine" presStyleLbl="alignNode1" presStyleIdx="3" presStyleCnt="5"/>
      <dgm:spPr/>
    </dgm:pt>
    <dgm:pt modelId="{6609CFE8-E675-5F4E-A95B-2D002E58C201}" type="pres">
      <dgm:prSet presAssocID="{3662DE2D-FE4C-4600-A69B-032C85771AC8}" presName="horz1" presStyleCnt="0"/>
      <dgm:spPr/>
    </dgm:pt>
    <dgm:pt modelId="{150EDFB3-035E-D84D-AE38-17DDC51F0CC1}" type="pres">
      <dgm:prSet presAssocID="{3662DE2D-FE4C-4600-A69B-032C85771AC8}" presName="tx1" presStyleLbl="revTx" presStyleIdx="3" presStyleCnt="5"/>
      <dgm:spPr/>
    </dgm:pt>
    <dgm:pt modelId="{F7B9B91F-48E1-A645-80B3-FEF84629D576}" type="pres">
      <dgm:prSet presAssocID="{3662DE2D-FE4C-4600-A69B-032C85771AC8}" presName="vert1" presStyleCnt="0"/>
      <dgm:spPr/>
    </dgm:pt>
    <dgm:pt modelId="{DBC9AFD0-85F2-A949-BE69-054940A98A9E}" type="pres">
      <dgm:prSet presAssocID="{94B15987-D157-4235-A8AE-B609E7B23A03}" presName="thickLine" presStyleLbl="alignNode1" presStyleIdx="4" presStyleCnt="5"/>
      <dgm:spPr/>
    </dgm:pt>
    <dgm:pt modelId="{4C3042C6-DC47-A346-8DCF-A5AF089FD7F4}" type="pres">
      <dgm:prSet presAssocID="{94B15987-D157-4235-A8AE-B609E7B23A03}" presName="horz1" presStyleCnt="0"/>
      <dgm:spPr/>
    </dgm:pt>
    <dgm:pt modelId="{1BEB80FB-FC60-014F-8865-38D27B7C1F26}" type="pres">
      <dgm:prSet presAssocID="{94B15987-D157-4235-A8AE-B609E7B23A03}" presName="tx1" presStyleLbl="revTx" presStyleIdx="4" presStyleCnt="5"/>
      <dgm:spPr/>
    </dgm:pt>
    <dgm:pt modelId="{13724A35-1D75-7C4F-8B76-4D49092E23B6}" type="pres">
      <dgm:prSet presAssocID="{94B15987-D157-4235-A8AE-B609E7B23A03}" presName="vert1" presStyleCnt="0"/>
      <dgm:spPr/>
    </dgm:pt>
  </dgm:ptLst>
  <dgm:cxnLst>
    <dgm:cxn modelId="{CE4DEC0E-3CD4-EB4E-A97E-1164AAC50F0D}" type="presOf" srcId="{A3DD35D4-26F6-4F58-ADE6-603B183BDAC3}" destId="{A372BEED-BA96-7946-AB3E-36B430A0A8C6}" srcOrd="0" destOrd="0" presId="urn:microsoft.com/office/officeart/2008/layout/LinedList"/>
    <dgm:cxn modelId="{9054601D-641D-4291-90F1-3366DB3D2386}" srcId="{A3DD35D4-26F6-4F58-ADE6-603B183BDAC3}" destId="{7F351CF9-CA75-4CE4-BF4C-4B875282F511}" srcOrd="0" destOrd="0" parTransId="{1D992B6C-2B14-4862-B099-8BCF30AAB19F}" sibTransId="{E9AB7510-F1CC-4AD2-8B6E-8AB1A0C17B85}"/>
    <dgm:cxn modelId="{7F559D20-0054-1342-A5FA-FE537288B80A}" type="presOf" srcId="{94B15987-D157-4235-A8AE-B609E7B23A03}" destId="{1BEB80FB-FC60-014F-8865-38D27B7C1F26}" srcOrd="0" destOrd="0" presId="urn:microsoft.com/office/officeart/2008/layout/LinedList"/>
    <dgm:cxn modelId="{1A12E825-C04E-4B82-888E-D84967786423}" srcId="{A3DD35D4-26F6-4F58-ADE6-603B183BDAC3}" destId="{8C6F7B65-7F17-4AB8-8506-E034C4A01EB2}" srcOrd="2" destOrd="0" parTransId="{CEA54301-A0A7-4733-98C2-A0A0D91DA39C}" sibTransId="{34A833BA-EBB0-47B0-ABB0-ECA233EA67E9}"/>
    <dgm:cxn modelId="{550D4A5B-5EB1-440E-A237-02E309F61533}" srcId="{A3DD35D4-26F6-4F58-ADE6-603B183BDAC3}" destId="{94B15987-D157-4235-A8AE-B609E7B23A03}" srcOrd="4" destOrd="0" parTransId="{AAC3EE8A-68DF-4CC4-955D-6FA0126651A1}" sibTransId="{04CC5BFF-F670-4926-AE05-0CF120A5D139}"/>
    <dgm:cxn modelId="{B4F4BD69-EDA6-DC49-A43B-602D4AC0BCBC}" type="presOf" srcId="{3662DE2D-FE4C-4600-A69B-032C85771AC8}" destId="{150EDFB3-035E-D84D-AE38-17DDC51F0CC1}" srcOrd="0" destOrd="0" presId="urn:microsoft.com/office/officeart/2008/layout/LinedList"/>
    <dgm:cxn modelId="{561CFD90-B29D-4335-B944-AE98B3085D42}" srcId="{A3DD35D4-26F6-4F58-ADE6-603B183BDAC3}" destId="{89EFD6FF-7105-4364-86CC-C31924234F1D}" srcOrd="1" destOrd="0" parTransId="{A0178E42-E4D9-4112-90E6-F4095C7B54E0}" sibTransId="{A985B8B0-2508-42CD-8B4A-1CBE06C96056}"/>
    <dgm:cxn modelId="{27A59FAC-C27D-B442-9FEC-C253EA035D2A}" type="presOf" srcId="{8C6F7B65-7F17-4AB8-8506-E034C4A01EB2}" destId="{F5AEF1D9-1268-CF4F-8E12-F0C686605D96}" srcOrd="0" destOrd="0" presId="urn:microsoft.com/office/officeart/2008/layout/LinedList"/>
    <dgm:cxn modelId="{B3900BBE-EBB3-954D-B54A-14D6BA3EB61D}" type="presOf" srcId="{89EFD6FF-7105-4364-86CC-C31924234F1D}" destId="{B4180DC3-6C0A-A04E-A9BD-50C9694335CB}" srcOrd="0" destOrd="0" presId="urn:microsoft.com/office/officeart/2008/layout/LinedList"/>
    <dgm:cxn modelId="{9DB4DAED-6B4B-4C0D-8D62-2E4EB11F4676}" srcId="{A3DD35D4-26F6-4F58-ADE6-603B183BDAC3}" destId="{3662DE2D-FE4C-4600-A69B-032C85771AC8}" srcOrd="3" destOrd="0" parTransId="{047E800E-969F-4FDF-B3A8-26952DBFEC89}" sibTransId="{D2C1154B-3A1A-4BBB-B0AC-9ED76B1E99D9}"/>
    <dgm:cxn modelId="{A82FE0EF-8A46-CA40-BF59-6244E4296880}" type="presOf" srcId="{7F351CF9-CA75-4CE4-BF4C-4B875282F511}" destId="{6159F4C5-C063-DA4A-89F6-5F8B6ACE212B}" srcOrd="0" destOrd="0" presId="urn:microsoft.com/office/officeart/2008/layout/LinedList"/>
    <dgm:cxn modelId="{D6E571FB-F9BB-4644-839C-682884B5588D}" type="presParOf" srcId="{A372BEED-BA96-7946-AB3E-36B430A0A8C6}" destId="{65C0A836-55A0-354A-AAC6-0F4A23D2F1CD}" srcOrd="0" destOrd="0" presId="urn:microsoft.com/office/officeart/2008/layout/LinedList"/>
    <dgm:cxn modelId="{CF10376B-D1B9-0145-A315-845F3108EEFA}" type="presParOf" srcId="{A372BEED-BA96-7946-AB3E-36B430A0A8C6}" destId="{CD99DF6F-A87D-DF41-8C12-F53068384BB5}" srcOrd="1" destOrd="0" presId="urn:microsoft.com/office/officeart/2008/layout/LinedList"/>
    <dgm:cxn modelId="{9425F645-6A5B-6C41-B1F1-8A4D26DCBAAB}" type="presParOf" srcId="{CD99DF6F-A87D-DF41-8C12-F53068384BB5}" destId="{6159F4C5-C063-DA4A-89F6-5F8B6ACE212B}" srcOrd="0" destOrd="0" presId="urn:microsoft.com/office/officeart/2008/layout/LinedList"/>
    <dgm:cxn modelId="{F43AF455-3254-6640-8BA7-099BE13C3847}" type="presParOf" srcId="{CD99DF6F-A87D-DF41-8C12-F53068384BB5}" destId="{27125BA1-3E53-C241-A997-9D80744B827C}" srcOrd="1" destOrd="0" presId="urn:microsoft.com/office/officeart/2008/layout/LinedList"/>
    <dgm:cxn modelId="{733CB995-FFAE-794D-8BE3-96B9237C97BF}" type="presParOf" srcId="{A372BEED-BA96-7946-AB3E-36B430A0A8C6}" destId="{8A5B7677-DFD3-3541-AB7D-C7EAF3F7E920}" srcOrd="2" destOrd="0" presId="urn:microsoft.com/office/officeart/2008/layout/LinedList"/>
    <dgm:cxn modelId="{D91C77D3-DCBA-514D-A0F4-24DCC086BC7E}" type="presParOf" srcId="{A372BEED-BA96-7946-AB3E-36B430A0A8C6}" destId="{8EEBF2F8-DBF5-1044-BBE6-1751D8840EFC}" srcOrd="3" destOrd="0" presId="urn:microsoft.com/office/officeart/2008/layout/LinedList"/>
    <dgm:cxn modelId="{CEF4EED5-ABE8-8744-928D-6AA7BBEC20DE}" type="presParOf" srcId="{8EEBF2F8-DBF5-1044-BBE6-1751D8840EFC}" destId="{B4180DC3-6C0A-A04E-A9BD-50C9694335CB}" srcOrd="0" destOrd="0" presId="urn:microsoft.com/office/officeart/2008/layout/LinedList"/>
    <dgm:cxn modelId="{395D407E-FDC5-8740-A13B-F0C51A66BC2D}" type="presParOf" srcId="{8EEBF2F8-DBF5-1044-BBE6-1751D8840EFC}" destId="{EE0B7826-E2EE-EB46-B98C-489B1EB7ACCC}" srcOrd="1" destOrd="0" presId="urn:microsoft.com/office/officeart/2008/layout/LinedList"/>
    <dgm:cxn modelId="{973C2303-08F7-1447-9302-4AC9FD43F052}" type="presParOf" srcId="{A372BEED-BA96-7946-AB3E-36B430A0A8C6}" destId="{9107DA12-B3F2-A747-AC6E-B60C994F073B}" srcOrd="4" destOrd="0" presId="urn:microsoft.com/office/officeart/2008/layout/LinedList"/>
    <dgm:cxn modelId="{A46C7806-B4F9-7749-9284-7CAB23024BBB}" type="presParOf" srcId="{A372BEED-BA96-7946-AB3E-36B430A0A8C6}" destId="{D52A255A-4789-EC43-BBC4-B01EE8866017}" srcOrd="5" destOrd="0" presId="urn:microsoft.com/office/officeart/2008/layout/LinedList"/>
    <dgm:cxn modelId="{A69E8483-7828-D542-8D2D-BA2831831182}" type="presParOf" srcId="{D52A255A-4789-EC43-BBC4-B01EE8866017}" destId="{F5AEF1D9-1268-CF4F-8E12-F0C686605D96}" srcOrd="0" destOrd="0" presId="urn:microsoft.com/office/officeart/2008/layout/LinedList"/>
    <dgm:cxn modelId="{BCFCB136-764B-F64F-B917-0BD54D820472}" type="presParOf" srcId="{D52A255A-4789-EC43-BBC4-B01EE8866017}" destId="{8F5AF426-5751-7242-B727-EFD98C59E812}" srcOrd="1" destOrd="0" presId="urn:microsoft.com/office/officeart/2008/layout/LinedList"/>
    <dgm:cxn modelId="{7EE7F0BF-1318-7440-9861-0AE5744B972E}" type="presParOf" srcId="{A372BEED-BA96-7946-AB3E-36B430A0A8C6}" destId="{7DAA4417-E8AF-8143-BAB6-86CF1F536ACF}" srcOrd="6" destOrd="0" presId="urn:microsoft.com/office/officeart/2008/layout/LinedList"/>
    <dgm:cxn modelId="{E36DA153-C5A1-064A-B516-41E9533DBDD4}" type="presParOf" srcId="{A372BEED-BA96-7946-AB3E-36B430A0A8C6}" destId="{6609CFE8-E675-5F4E-A95B-2D002E58C201}" srcOrd="7" destOrd="0" presId="urn:microsoft.com/office/officeart/2008/layout/LinedList"/>
    <dgm:cxn modelId="{AF50AFFB-5775-824F-A04A-0ECF47EE786B}" type="presParOf" srcId="{6609CFE8-E675-5F4E-A95B-2D002E58C201}" destId="{150EDFB3-035E-D84D-AE38-17DDC51F0CC1}" srcOrd="0" destOrd="0" presId="urn:microsoft.com/office/officeart/2008/layout/LinedList"/>
    <dgm:cxn modelId="{C1566867-8EC6-5247-9AE0-F6F5247D70D9}" type="presParOf" srcId="{6609CFE8-E675-5F4E-A95B-2D002E58C201}" destId="{F7B9B91F-48E1-A645-80B3-FEF84629D576}" srcOrd="1" destOrd="0" presId="urn:microsoft.com/office/officeart/2008/layout/LinedList"/>
    <dgm:cxn modelId="{2368FC9C-8B95-8D4F-8525-CA25B0F34E89}" type="presParOf" srcId="{A372BEED-BA96-7946-AB3E-36B430A0A8C6}" destId="{DBC9AFD0-85F2-A949-BE69-054940A98A9E}" srcOrd="8" destOrd="0" presId="urn:microsoft.com/office/officeart/2008/layout/LinedList"/>
    <dgm:cxn modelId="{4FF0E4EB-CD6A-2749-81B2-8A1B039693F5}" type="presParOf" srcId="{A372BEED-BA96-7946-AB3E-36B430A0A8C6}" destId="{4C3042C6-DC47-A346-8DCF-A5AF089FD7F4}" srcOrd="9" destOrd="0" presId="urn:microsoft.com/office/officeart/2008/layout/LinedList"/>
    <dgm:cxn modelId="{AD8A4A1E-5E44-D847-B179-49AA1C837995}" type="presParOf" srcId="{4C3042C6-DC47-A346-8DCF-A5AF089FD7F4}" destId="{1BEB80FB-FC60-014F-8865-38D27B7C1F26}" srcOrd="0" destOrd="0" presId="urn:microsoft.com/office/officeart/2008/layout/LinedList"/>
    <dgm:cxn modelId="{261BEFBA-DADD-CF46-9B01-3428055C1A3B}" type="presParOf" srcId="{4C3042C6-DC47-A346-8DCF-A5AF089FD7F4}" destId="{13724A35-1D75-7C4F-8B76-4D49092E23B6}" srcOrd="1" destOrd="0" presId="urn:microsoft.com/office/officeart/2008/layout/LinedList"/>
  </dgm:cxnLst>
  <dgm:bg>
    <a:solidFill>
      <a:schemeClr val="bg2"/>
    </a:solidFill>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F24A8AE-AA53-4720-9CBA-E4A18AF9B7D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C60396F-3C06-4FAC-8EDC-EC8D636A17FF}">
      <dgm:prSet/>
      <dgm:spPr/>
      <dgm:t>
        <a:bodyPr/>
        <a:lstStyle/>
        <a:p>
          <a:r>
            <a:rPr lang="en-US" dirty="0"/>
            <a:t>ACCESS CONTROL RISK MANAGEMENT: </a:t>
          </a:r>
        </a:p>
      </dgm:t>
    </dgm:pt>
    <dgm:pt modelId="{EBB11B13-96CC-47E6-8300-21DABA89AC07}" type="parTrans" cxnId="{3B62B863-B0A4-49F9-8587-6C175A80516C}">
      <dgm:prSet/>
      <dgm:spPr/>
      <dgm:t>
        <a:bodyPr/>
        <a:lstStyle/>
        <a:p>
          <a:endParaRPr lang="en-US"/>
        </a:p>
      </dgm:t>
    </dgm:pt>
    <dgm:pt modelId="{A159BDA9-04E4-4772-B00B-AAC98C7884C8}" type="sibTrans" cxnId="{3B62B863-B0A4-49F9-8587-6C175A80516C}">
      <dgm:prSet/>
      <dgm:spPr/>
      <dgm:t>
        <a:bodyPr/>
        <a:lstStyle/>
        <a:p>
          <a:endParaRPr lang="en-US"/>
        </a:p>
      </dgm:t>
    </dgm:pt>
    <dgm:pt modelId="{D5272304-24CE-4F79-B6E3-9D44E4092BB6}">
      <dgm:prSet/>
      <dgm:spPr/>
      <dgm:t>
        <a:bodyPr/>
        <a:lstStyle/>
        <a:p>
          <a:r>
            <a:rPr lang="en-US" dirty="0"/>
            <a:t>INTERRUPTION OF OPERATIONS</a:t>
          </a:r>
        </a:p>
      </dgm:t>
    </dgm:pt>
    <dgm:pt modelId="{BBD09DFF-34B2-4522-A263-4870FC29B04D}" type="parTrans" cxnId="{26F47F92-95E8-46B5-9685-445A86F5D51F}">
      <dgm:prSet/>
      <dgm:spPr/>
      <dgm:t>
        <a:bodyPr/>
        <a:lstStyle/>
        <a:p>
          <a:endParaRPr lang="en-US"/>
        </a:p>
      </dgm:t>
    </dgm:pt>
    <dgm:pt modelId="{0474573D-CABF-48F1-91B7-E1840703C671}" type="sibTrans" cxnId="{26F47F92-95E8-46B5-9685-445A86F5D51F}">
      <dgm:prSet/>
      <dgm:spPr/>
      <dgm:t>
        <a:bodyPr/>
        <a:lstStyle/>
        <a:p>
          <a:endParaRPr lang="en-US"/>
        </a:p>
      </dgm:t>
    </dgm:pt>
    <dgm:pt modelId="{97DAA5AF-8002-42CD-93E8-CE9DD85A8340}">
      <dgm:prSet/>
      <dgm:spPr/>
      <dgm:t>
        <a:bodyPr/>
        <a:lstStyle/>
        <a:p>
          <a:r>
            <a:rPr lang="en-US" dirty="0"/>
            <a:t>UNAVAILABILITY OF SERVICES</a:t>
          </a:r>
        </a:p>
      </dgm:t>
    </dgm:pt>
    <dgm:pt modelId="{8AB0F499-65DD-4021-AC48-906538637F70}" type="parTrans" cxnId="{20A94B71-1B91-496B-97AE-B4921A89CCCE}">
      <dgm:prSet/>
      <dgm:spPr/>
      <dgm:t>
        <a:bodyPr/>
        <a:lstStyle/>
        <a:p>
          <a:endParaRPr lang="en-US"/>
        </a:p>
      </dgm:t>
    </dgm:pt>
    <dgm:pt modelId="{61B1F30E-4AE3-45D7-87D0-4EB3A884EC0B}" type="sibTrans" cxnId="{20A94B71-1B91-496B-97AE-B4921A89CCCE}">
      <dgm:prSet/>
      <dgm:spPr/>
      <dgm:t>
        <a:bodyPr/>
        <a:lstStyle/>
        <a:p>
          <a:endParaRPr lang="en-US"/>
        </a:p>
      </dgm:t>
    </dgm:pt>
    <dgm:pt modelId="{086DAA9B-FFF9-47ED-BD11-5B4D7F04CA28}">
      <dgm:prSet/>
      <dgm:spPr/>
      <dgm:t>
        <a:bodyPr/>
        <a:lstStyle/>
        <a:p>
          <a:r>
            <a:rPr lang="en-US" dirty="0"/>
            <a:t>NETWORK RELATED ATTACKS</a:t>
          </a:r>
        </a:p>
      </dgm:t>
    </dgm:pt>
    <dgm:pt modelId="{1398B2F6-A81D-4753-AD81-B4463171636F}" type="parTrans" cxnId="{0154D6BF-22B7-4761-AED6-F0636E680791}">
      <dgm:prSet/>
      <dgm:spPr/>
      <dgm:t>
        <a:bodyPr/>
        <a:lstStyle/>
        <a:p>
          <a:endParaRPr lang="en-US"/>
        </a:p>
      </dgm:t>
    </dgm:pt>
    <dgm:pt modelId="{A77B60BA-E613-4151-9AED-C9861A4891AB}" type="sibTrans" cxnId="{0154D6BF-22B7-4761-AED6-F0636E680791}">
      <dgm:prSet/>
      <dgm:spPr/>
      <dgm:t>
        <a:bodyPr/>
        <a:lstStyle/>
        <a:p>
          <a:endParaRPr lang="en-US"/>
        </a:p>
      </dgm:t>
    </dgm:pt>
    <dgm:pt modelId="{446C69BA-4348-4700-884F-DCA99DE08BD7}">
      <dgm:prSet/>
      <dgm:spPr/>
      <dgm:t>
        <a:bodyPr/>
        <a:lstStyle/>
        <a:p>
          <a:r>
            <a:rPr lang="en-US" dirty="0"/>
            <a:t>DAMAGE AND LOSS OF PHYSICAL ASSETS</a:t>
          </a:r>
        </a:p>
      </dgm:t>
    </dgm:pt>
    <dgm:pt modelId="{7F997FFE-13BF-45B0-829B-229BCC2818CE}" type="parTrans" cxnId="{BDC3205D-CCFA-46C7-81BB-8DD5D892A5F9}">
      <dgm:prSet/>
      <dgm:spPr/>
      <dgm:t>
        <a:bodyPr/>
        <a:lstStyle/>
        <a:p>
          <a:endParaRPr lang="en-US"/>
        </a:p>
      </dgm:t>
    </dgm:pt>
    <dgm:pt modelId="{EE1F48E9-D113-40C7-94DD-6C8DBD031013}" type="sibTrans" cxnId="{BDC3205D-CCFA-46C7-81BB-8DD5D892A5F9}">
      <dgm:prSet/>
      <dgm:spPr/>
      <dgm:t>
        <a:bodyPr/>
        <a:lstStyle/>
        <a:p>
          <a:endParaRPr lang="en-US"/>
        </a:p>
      </dgm:t>
    </dgm:pt>
    <dgm:pt modelId="{6BBE900F-25ED-47D2-AF97-EA080D4627A2}">
      <dgm:prSet/>
      <dgm:spPr/>
      <dgm:t>
        <a:bodyPr/>
        <a:lstStyle/>
        <a:p>
          <a:r>
            <a:rPr lang="en-US" dirty="0"/>
            <a:t>IMPROPER FUNCTION OF INFRASTRUCTURE</a:t>
          </a:r>
        </a:p>
      </dgm:t>
    </dgm:pt>
    <dgm:pt modelId="{E0EA91C5-7A18-4D18-B15E-4F01385CB66B}" type="parTrans" cxnId="{B8957E0F-1E98-4FE1-9D63-CCE2FC723003}">
      <dgm:prSet/>
      <dgm:spPr/>
      <dgm:t>
        <a:bodyPr/>
        <a:lstStyle/>
        <a:p>
          <a:endParaRPr lang="en-US"/>
        </a:p>
      </dgm:t>
    </dgm:pt>
    <dgm:pt modelId="{ED018BCF-29D0-4F32-AE43-0B4E1D9662F3}" type="sibTrans" cxnId="{B8957E0F-1E98-4FE1-9D63-CCE2FC723003}">
      <dgm:prSet/>
      <dgm:spPr/>
      <dgm:t>
        <a:bodyPr/>
        <a:lstStyle/>
        <a:p>
          <a:endParaRPr lang="en-US"/>
        </a:p>
      </dgm:t>
    </dgm:pt>
    <dgm:pt modelId="{F6E3448E-F194-ED40-9A5C-76C429DA5521}" type="pres">
      <dgm:prSet presAssocID="{BF24A8AE-AA53-4720-9CBA-E4A18AF9B7DE}" presName="linear" presStyleCnt="0">
        <dgm:presLayoutVars>
          <dgm:dir/>
          <dgm:animLvl val="lvl"/>
          <dgm:resizeHandles val="exact"/>
        </dgm:presLayoutVars>
      </dgm:prSet>
      <dgm:spPr/>
    </dgm:pt>
    <dgm:pt modelId="{661A26F5-5FAA-6741-9E93-2A6E859B9601}" type="pres">
      <dgm:prSet presAssocID="{DC60396F-3C06-4FAC-8EDC-EC8D636A17FF}" presName="parentLin" presStyleCnt="0"/>
      <dgm:spPr/>
    </dgm:pt>
    <dgm:pt modelId="{A646355F-B853-0A46-96E5-7BF90F17AEDB}" type="pres">
      <dgm:prSet presAssocID="{DC60396F-3C06-4FAC-8EDC-EC8D636A17FF}" presName="parentLeftMargin" presStyleLbl="node1" presStyleIdx="0" presStyleCnt="1"/>
      <dgm:spPr/>
    </dgm:pt>
    <dgm:pt modelId="{2763FA85-28DE-DF46-97CD-2C4217F3650B}" type="pres">
      <dgm:prSet presAssocID="{DC60396F-3C06-4FAC-8EDC-EC8D636A17FF}" presName="parentText" presStyleLbl="node1" presStyleIdx="0" presStyleCnt="1" custLinFactY="-100000" custLinFactNeighborX="10095" custLinFactNeighborY="-173775">
        <dgm:presLayoutVars>
          <dgm:chMax val="0"/>
          <dgm:bulletEnabled val="1"/>
        </dgm:presLayoutVars>
      </dgm:prSet>
      <dgm:spPr/>
    </dgm:pt>
    <dgm:pt modelId="{123647EC-E8E6-5B4D-9763-BD96F83EDFBE}" type="pres">
      <dgm:prSet presAssocID="{DC60396F-3C06-4FAC-8EDC-EC8D636A17FF}" presName="negativeSpace" presStyleCnt="0"/>
      <dgm:spPr/>
    </dgm:pt>
    <dgm:pt modelId="{7BB6725D-9A6C-D640-B949-C29B9746732B}" type="pres">
      <dgm:prSet presAssocID="{DC60396F-3C06-4FAC-8EDC-EC8D636A17FF}" presName="childText" presStyleLbl="conFgAcc1" presStyleIdx="0" presStyleCnt="1">
        <dgm:presLayoutVars>
          <dgm:bulletEnabled val="1"/>
        </dgm:presLayoutVars>
      </dgm:prSet>
      <dgm:spPr/>
    </dgm:pt>
  </dgm:ptLst>
  <dgm:cxnLst>
    <dgm:cxn modelId="{4F849F03-D567-1145-90E8-BE499E3EB3C5}" type="presOf" srcId="{97DAA5AF-8002-42CD-93E8-CE9DD85A8340}" destId="{7BB6725D-9A6C-D640-B949-C29B9746732B}" srcOrd="0" destOrd="1" presId="urn:microsoft.com/office/officeart/2005/8/layout/list1"/>
    <dgm:cxn modelId="{B4ADD20B-9985-9144-88D2-69E7884ED1AA}" type="presOf" srcId="{D5272304-24CE-4F79-B6E3-9D44E4092BB6}" destId="{7BB6725D-9A6C-D640-B949-C29B9746732B}" srcOrd="0" destOrd="0" presId="urn:microsoft.com/office/officeart/2005/8/layout/list1"/>
    <dgm:cxn modelId="{B8957E0F-1E98-4FE1-9D63-CCE2FC723003}" srcId="{DC60396F-3C06-4FAC-8EDC-EC8D636A17FF}" destId="{6BBE900F-25ED-47D2-AF97-EA080D4627A2}" srcOrd="4" destOrd="0" parTransId="{E0EA91C5-7A18-4D18-B15E-4F01385CB66B}" sibTransId="{ED018BCF-29D0-4F32-AE43-0B4E1D9662F3}"/>
    <dgm:cxn modelId="{306EF31F-31D7-774B-B62B-E73E36412F4D}" type="presOf" srcId="{BF24A8AE-AA53-4720-9CBA-E4A18AF9B7DE}" destId="{F6E3448E-F194-ED40-9A5C-76C429DA5521}" srcOrd="0" destOrd="0" presId="urn:microsoft.com/office/officeart/2005/8/layout/list1"/>
    <dgm:cxn modelId="{38EB0326-C1DE-7642-8E0B-36AFB7369CC2}" type="presOf" srcId="{6BBE900F-25ED-47D2-AF97-EA080D4627A2}" destId="{7BB6725D-9A6C-D640-B949-C29B9746732B}" srcOrd="0" destOrd="4" presId="urn:microsoft.com/office/officeart/2005/8/layout/list1"/>
    <dgm:cxn modelId="{36A15946-C402-1644-9BF6-F6D085E6306F}" type="presOf" srcId="{DC60396F-3C06-4FAC-8EDC-EC8D636A17FF}" destId="{A646355F-B853-0A46-96E5-7BF90F17AEDB}" srcOrd="0" destOrd="0" presId="urn:microsoft.com/office/officeart/2005/8/layout/list1"/>
    <dgm:cxn modelId="{AB78D257-28EC-C341-8FFC-891D273CD768}" type="presOf" srcId="{DC60396F-3C06-4FAC-8EDC-EC8D636A17FF}" destId="{2763FA85-28DE-DF46-97CD-2C4217F3650B}" srcOrd="1" destOrd="0" presId="urn:microsoft.com/office/officeart/2005/8/layout/list1"/>
    <dgm:cxn modelId="{BDC3205D-CCFA-46C7-81BB-8DD5D892A5F9}" srcId="{DC60396F-3C06-4FAC-8EDC-EC8D636A17FF}" destId="{446C69BA-4348-4700-884F-DCA99DE08BD7}" srcOrd="3" destOrd="0" parTransId="{7F997FFE-13BF-45B0-829B-229BCC2818CE}" sibTransId="{EE1F48E9-D113-40C7-94DD-6C8DBD031013}"/>
    <dgm:cxn modelId="{3B62B863-B0A4-49F9-8587-6C175A80516C}" srcId="{BF24A8AE-AA53-4720-9CBA-E4A18AF9B7DE}" destId="{DC60396F-3C06-4FAC-8EDC-EC8D636A17FF}" srcOrd="0" destOrd="0" parTransId="{EBB11B13-96CC-47E6-8300-21DABA89AC07}" sibTransId="{A159BDA9-04E4-4772-B00B-AAC98C7884C8}"/>
    <dgm:cxn modelId="{20A94B71-1B91-496B-97AE-B4921A89CCCE}" srcId="{DC60396F-3C06-4FAC-8EDC-EC8D636A17FF}" destId="{97DAA5AF-8002-42CD-93E8-CE9DD85A8340}" srcOrd="1" destOrd="0" parTransId="{8AB0F499-65DD-4021-AC48-906538637F70}" sibTransId="{61B1F30E-4AE3-45D7-87D0-4EB3A884EC0B}"/>
    <dgm:cxn modelId="{26F47F92-95E8-46B5-9685-445A86F5D51F}" srcId="{DC60396F-3C06-4FAC-8EDC-EC8D636A17FF}" destId="{D5272304-24CE-4F79-B6E3-9D44E4092BB6}" srcOrd="0" destOrd="0" parTransId="{BBD09DFF-34B2-4522-A263-4870FC29B04D}" sibTransId="{0474573D-CABF-48F1-91B7-E1840703C671}"/>
    <dgm:cxn modelId="{DF5B1AB6-69AB-6C4F-A31D-7B2E44458CFC}" type="presOf" srcId="{086DAA9B-FFF9-47ED-BD11-5B4D7F04CA28}" destId="{7BB6725D-9A6C-D640-B949-C29B9746732B}" srcOrd="0" destOrd="2" presId="urn:microsoft.com/office/officeart/2005/8/layout/list1"/>
    <dgm:cxn modelId="{85BA06BC-8E64-F84F-A56A-F3340D6ADCC3}" type="presOf" srcId="{446C69BA-4348-4700-884F-DCA99DE08BD7}" destId="{7BB6725D-9A6C-D640-B949-C29B9746732B}" srcOrd="0" destOrd="3" presId="urn:microsoft.com/office/officeart/2005/8/layout/list1"/>
    <dgm:cxn modelId="{0154D6BF-22B7-4761-AED6-F0636E680791}" srcId="{DC60396F-3C06-4FAC-8EDC-EC8D636A17FF}" destId="{086DAA9B-FFF9-47ED-BD11-5B4D7F04CA28}" srcOrd="2" destOrd="0" parTransId="{1398B2F6-A81D-4753-AD81-B4463171636F}" sibTransId="{A77B60BA-E613-4151-9AED-C9861A4891AB}"/>
    <dgm:cxn modelId="{60FEBEB4-C8F4-3F4A-AFB2-B55FD2EB5DDA}" type="presParOf" srcId="{F6E3448E-F194-ED40-9A5C-76C429DA5521}" destId="{661A26F5-5FAA-6741-9E93-2A6E859B9601}" srcOrd="0" destOrd="0" presId="urn:microsoft.com/office/officeart/2005/8/layout/list1"/>
    <dgm:cxn modelId="{2A529873-3260-C74A-B419-1E2B17C89619}" type="presParOf" srcId="{661A26F5-5FAA-6741-9E93-2A6E859B9601}" destId="{A646355F-B853-0A46-96E5-7BF90F17AEDB}" srcOrd="0" destOrd="0" presId="urn:microsoft.com/office/officeart/2005/8/layout/list1"/>
    <dgm:cxn modelId="{6FDDEADE-1D6C-7E40-A63B-B91B7783C3B1}" type="presParOf" srcId="{661A26F5-5FAA-6741-9E93-2A6E859B9601}" destId="{2763FA85-28DE-DF46-97CD-2C4217F3650B}" srcOrd="1" destOrd="0" presId="urn:microsoft.com/office/officeart/2005/8/layout/list1"/>
    <dgm:cxn modelId="{0D3ACDAF-C584-A34F-9A3E-5165C29B438A}" type="presParOf" srcId="{F6E3448E-F194-ED40-9A5C-76C429DA5521}" destId="{123647EC-E8E6-5B4D-9763-BD96F83EDFBE}" srcOrd="1" destOrd="0" presId="urn:microsoft.com/office/officeart/2005/8/layout/list1"/>
    <dgm:cxn modelId="{F1683668-5861-0C4F-A0D2-C7BB13B6E4C0}" type="presParOf" srcId="{F6E3448E-F194-ED40-9A5C-76C429DA5521}" destId="{7BB6725D-9A6C-D640-B949-C29B9746732B}" srcOrd="2"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24A8AE-AA53-4720-9CBA-E4A18AF9B7D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C60396F-3C06-4FAC-8EDC-EC8D636A17FF}">
      <dgm:prSet/>
      <dgm:spPr/>
      <dgm:t>
        <a:bodyPr/>
        <a:lstStyle/>
        <a:p>
          <a:r>
            <a:rPr lang="en-US" dirty="0"/>
            <a:t>NETWORK RISK MANAGEMENT:</a:t>
          </a:r>
        </a:p>
      </dgm:t>
    </dgm:pt>
    <dgm:pt modelId="{EBB11B13-96CC-47E6-8300-21DABA89AC07}" type="parTrans" cxnId="{3B62B863-B0A4-49F9-8587-6C175A80516C}">
      <dgm:prSet/>
      <dgm:spPr/>
      <dgm:t>
        <a:bodyPr/>
        <a:lstStyle/>
        <a:p>
          <a:endParaRPr lang="en-US"/>
        </a:p>
      </dgm:t>
    </dgm:pt>
    <dgm:pt modelId="{A159BDA9-04E4-4772-B00B-AAC98C7884C8}" type="sibTrans" cxnId="{3B62B863-B0A4-49F9-8587-6C175A80516C}">
      <dgm:prSet/>
      <dgm:spPr/>
      <dgm:t>
        <a:bodyPr/>
        <a:lstStyle/>
        <a:p>
          <a:endParaRPr lang="en-US"/>
        </a:p>
      </dgm:t>
    </dgm:pt>
    <dgm:pt modelId="{D5272304-24CE-4F79-B6E3-9D44E4092BB6}">
      <dgm:prSet/>
      <dgm:spPr/>
      <dgm:t>
        <a:bodyPr/>
        <a:lstStyle/>
        <a:p>
          <a:r>
            <a:rPr lang="en-US" dirty="0"/>
            <a:t>DETERIORATION OF NETWORK LINKS THROUGHPUT</a:t>
          </a:r>
        </a:p>
      </dgm:t>
    </dgm:pt>
    <dgm:pt modelId="{BBD09DFF-34B2-4522-A263-4870FC29B04D}" type="parTrans" cxnId="{26F47F92-95E8-46B5-9685-445A86F5D51F}">
      <dgm:prSet/>
      <dgm:spPr/>
      <dgm:t>
        <a:bodyPr/>
        <a:lstStyle/>
        <a:p>
          <a:endParaRPr lang="en-US"/>
        </a:p>
      </dgm:t>
    </dgm:pt>
    <dgm:pt modelId="{0474573D-CABF-48F1-91B7-E1840703C671}" type="sibTrans" cxnId="{26F47F92-95E8-46B5-9685-445A86F5D51F}">
      <dgm:prSet/>
      <dgm:spPr/>
      <dgm:t>
        <a:bodyPr/>
        <a:lstStyle/>
        <a:p>
          <a:endParaRPr lang="en-US"/>
        </a:p>
      </dgm:t>
    </dgm:pt>
    <dgm:pt modelId="{97DAA5AF-8002-42CD-93E8-CE9DD85A8340}">
      <dgm:prSet/>
      <dgm:spPr/>
      <dgm:t>
        <a:bodyPr/>
        <a:lstStyle/>
        <a:p>
          <a:r>
            <a:rPr lang="en-US" dirty="0"/>
            <a:t>LOSS OF PERSONALLY IDENTIFIED INFORMATION</a:t>
          </a:r>
        </a:p>
      </dgm:t>
    </dgm:pt>
    <dgm:pt modelId="{8AB0F499-65DD-4021-AC48-906538637F70}" type="parTrans" cxnId="{20A94B71-1B91-496B-97AE-B4921A89CCCE}">
      <dgm:prSet/>
      <dgm:spPr/>
      <dgm:t>
        <a:bodyPr/>
        <a:lstStyle/>
        <a:p>
          <a:endParaRPr lang="en-US"/>
        </a:p>
      </dgm:t>
    </dgm:pt>
    <dgm:pt modelId="{61B1F30E-4AE3-45D7-87D0-4EB3A884EC0B}" type="sibTrans" cxnId="{20A94B71-1B91-496B-97AE-B4921A89CCCE}">
      <dgm:prSet/>
      <dgm:spPr/>
      <dgm:t>
        <a:bodyPr/>
        <a:lstStyle/>
        <a:p>
          <a:endParaRPr lang="en-US"/>
        </a:p>
      </dgm:t>
    </dgm:pt>
    <dgm:pt modelId="{086DAA9B-FFF9-47ED-BD11-5B4D7F04CA28}">
      <dgm:prSet/>
      <dgm:spPr/>
      <dgm:t>
        <a:bodyPr/>
        <a:lstStyle/>
        <a:p>
          <a:r>
            <a:rPr lang="en-US" dirty="0"/>
            <a:t>MASQUERADE AS AN AUTHORIZED USERS</a:t>
          </a:r>
        </a:p>
      </dgm:t>
    </dgm:pt>
    <dgm:pt modelId="{1398B2F6-A81D-4753-AD81-B4463171636F}" type="parTrans" cxnId="{0154D6BF-22B7-4761-AED6-F0636E680791}">
      <dgm:prSet/>
      <dgm:spPr/>
      <dgm:t>
        <a:bodyPr/>
        <a:lstStyle/>
        <a:p>
          <a:endParaRPr lang="en-US"/>
        </a:p>
      </dgm:t>
    </dgm:pt>
    <dgm:pt modelId="{A77B60BA-E613-4151-9AED-C9861A4891AB}" type="sibTrans" cxnId="{0154D6BF-22B7-4761-AED6-F0636E680791}">
      <dgm:prSet/>
      <dgm:spPr/>
      <dgm:t>
        <a:bodyPr/>
        <a:lstStyle/>
        <a:p>
          <a:endParaRPr lang="en-US"/>
        </a:p>
      </dgm:t>
    </dgm:pt>
    <dgm:pt modelId="{446C69BA-4348-4700-884F-DCA99DE08BD7}">
      <dgm:prSet/>
      <dgm:spPr/>
      <dgm:t>
        <a:bodyPr/>
        <a:lstStyle/>
        <a:p>
          <a:r>
            <a:rPr lang="en-US" dirty="0"/>
            <a:t>CREATION OF BACKDOORS DUE TO ROGUE AP</a:t>
          </a:r>
        </a:p>
      </dgm:t>
    </dgm:pt>
    <dgm:pt modelId="{7F997FFE-13BF-45B0-829B-229BCC2818CE}" type="parTrans" cxnId="{BDC3205D-CCFA-46C7-81BB-8DD5D892A5F9}">
      <dgm:prSet/>
      <dgm:spPr/>
      <dgm:t>
        <a:bodyPr/>
        <a:lstStyle/>
        <a:p>
          <a:endParaRPr lang="en-US"/>
        </a:p>
      </dgm:t>
    </dgm:pt>
    <dgm:pt modelId="{EE1F48E9-D113-40C7-94DD-6C8DBD031013}" type="sibTrans" cxnId="{BDC3205D-CCFA-46C7-81BB-8DD5D892A5F9}">
      <dgm:prSet/>
      <dgm:spPr/>
      <dgm:t>
        <a:bodyPr/>
        <a:lstStyle/>
        <a:p>
          <a:endParaRPr lang="en-US"/>
        </a:p>
      </dgm:t>
    </dgm:pt>
    <dgm:pt modelId="{6BBE900F-25ED-47D2-AF97-EA080D4627A2}">
      <dgm:prSet/>
      <dgm:spPr/>
      <dgm:t>
        <a:bodyPr/>
        <a:lstStyle/>
        <a:p>
          <a:r>
            <a:rPr lang="en-US" dirty="0"/>
            <a:t>INSTALLATION OF MALWARTE ON SYSTEMS</a:t>
          </a:r>
        </a:p>
      </dgm:t>
    </dgm:pt>
    <dgm:pt modelId="{E0EA91C5-7A18-4D18-B15E-4F01385CB66B}" type="parTrans" cxnId="{B8957E0F-1E98-4FE1-9D63-CCE2FC723003}">
      <dgm:prSet/>
      <dgm:spPr/>
      <dgm:t>
        <a:bodyPr/>
        <a:lstStyle/>
        <a:p>
          <a:endParaRPr lang="en-US"/>
        </a:p>
      </dgm:t>
    </dgm:pt>
    <dgm:pt modelId="{ED018BCF-29D0-4F32-AE43-0B4E1D9662F3}" type="sibTrans" cxnId="{B8957E0F-1E98-4FE1-9D63-CCE2FC723003}">
      <dgm:prSet/>
      <dgm:spPr/>
      <dgm:t>
        <a:bodyPr/>
        <a:lstStyle/>
        <a:p>
          <a:endParaRPr lang="en-US"/>
        </a:p>
      </dgm:t>
    </dgm:pt>
    <dgm:pt modelId="{F6E3448E-F194-ED40-9A5C-76C429DA5521}" type="pres">
      <dgm:prSet presAssocID="{BF24A8AE-AA53-4720-9CBA-E4A18AF9B7DE}" presName="linear" presStyleCnt="0">
        <dgm:presLayoutVars>
          <dgm:dir/>
          <dgm:animLvl val="lvl"/>
          <dgm:resizeHandles val="exact"/>
        </dgm:presLayoutVars>
      </dgm:prSet>
      <dgm:spPr/>
    </dgm:pt>
    <dgm:pt modelId="{661A26F5-5FAA-6741-9E93-2A6E859B9601}" type="pres">
      <dgm:prSet presAssocID="{DC60396F-3C06-4FAC-8EDC-EC8D636A17FF}" presName="parentLin" presStyleCnt="0"/>
      <dgm:spPr/>
    </dgm:pt>
    <dgm:pt modelId="{A646355F-B853-0A46-96E5-7BF90F17AEDB}" type="pres">
      <dgm:prSet presAssocID="{DC60396F-3C06-4FAC-8EDC-EC8D636A17FF}" presName="parentLeftMargin" presStyleLbl="node1" presStyleIdx="0" presStyleCnt="1"/>
      <dgm:spPr/>
    </dgm:pt>
    <dgm:pt modelId="{2763FA85-28DE-DF46-97CD-2C4217F3650B}" type="pres">
      <dgm:prSet presAssocID="{DC60396F-3C06-4FAC-8EDC-EC8D636A17FF}" presName="parentText" presStyleLbl="node1" presStyleIdx="0" presStyleCnt="1" custLinFactY="-100000" custLinFactNeighborX="10095" custLinFactNeighborY="-173775">
        <dgm:presLayoutVars>
          <dgm:chMax val="0"/>
          <dgm:bulletEnabled val="1"/>
        </dgm:presLayoutVars>
      </dgm:prSet>
      <dgm:spPr/>
    </dgm:pt>
    <dgm:pt modelId="{123647EC-E8E6-5B4D-9763-BD96F83EDFBE}" type="pres">
      <dgm:prSet presAssocID="{DC60396F-3C06-4FAC-8EDC-EC8D636A17FF}" presName="negativeSpace" presStyleCnt="0"/>
      <dgm:spPr/>
    </dgm:pt>
    <dgm:pt modelId="{7BB6725D-9A6C-D640-B949-C29B9746732B}" type="pres">
      <dgm:prSet presAssocID="{DC60396F-3C06-4FAC-8EDC-EC8D636A17FF}" presName="childText" presStyleLbl="conFgAcc1" presStyleIdx="0" presStyleCnt="1" custLinFactNeighborX="2019" custLinFactNeighborY="57655">
        <dgm:presLayoutVars>
          <dgm:bulletEnabled val="1"/>
        </dgm:presLayoutVars>
      </dgm:prSet>
      <dgm:spPr/>
    </dgm:pt>
  </dgm:ptLst>
  <dgm:cxnLst>
    <dgm:cxn modelId="{4F849F03-D567-1145-90E8-BE499E3EB3C5}" type="presOf" srcId="{97DAA5AF-8002-42CD-93E8-CE9DD85A8340}" destId="{7BB6725D-9A6C-D640-B949-C29B9746732B}" srcOrd="0" destOrd="1" presId="urn:microsoft.com/office/officeart/2005/8/layout/list1"/>
    <dgm:cxn modelId="{B4ADD20B-9985-9144-88D2-69E7884ED1AA}" type="presOf" srcId="{D5272304-24CE-4F79-B6E3-9D44E4092BB6}" destId="{7BB6725D-9A6C-D640-B949-C29B9746732B}" srcOrd="0" destOrd="0" presId="urn:microsoft.com/office/officeart/2005/8/layout/list1"/>
    <dgm:cxn modelId="{B8957E0F-1E98-4FE1-9D63-CCE2FC723003}" srcId="{DC60396F-3C06-4FAC-8EDC-EC8D636A17FF}" destId="{6BBE900F-25ED-47D2-AF97-EA080D4627A2}" srcOrd="4" destOrd="0" parTransId="{E0EA91C5-7A18-4D18-B15E-4F01385CB66B}" sibTransId="{ED018BCF-29D0-4F32-AE43-0B4E1D9662F3}"/>
    <dgm:cxn modelId="{306EF31F-31D7-774B-B62B-E73E36412F4D}" type="presOf" srcId="{BF24A8AE-AA53-4720-9CBA-E4A18AF9B7DE}" destId="{F6E3448E-F194-ED40-9A5C-76C429DA5521}" srcOrd="0" destOrd="0" presId="urn:microsoft.com/office/officeart/2005/8/layout/list1"/>
    <dgm:cxn modelId="{38EB0326-C1DE-7642-8E0B-36AFB7369CC2}" type="presOf" srcId="{6BBE900F-25ED-47D2-AF97-EA080D4627A2}" destId="{7BB6725D-9A6C-D640-B949-C29B9746732B}" srcOrd="0" destOrd="4" presId="urn:microsoft.com/office/officeart/2005/8/layout/list1"/>
    <dgm:cxn modelId="{36A15946-C402-1644-9BF6-F6D085E6306F}" type="presOf" srcId="{DC60396F-3C06-4FAC-8EDC-EC8D636A17FF}" destId="{A646355F-B853-0A46-96E5-7BF90F17AEDB}" srcOrd="0" destOrd="0" presId="urn:microsoft.com/office/officeart/2005/8/layout/list1"/>
    <dgm:cxn modelId="{AB78D257-28EC-C341-8FFC-891D273CD768}" type="presOf" srcId="{DC60396F-3C06-4FAC-8EDC-EC8D636A17FF}" destId="{2763FA85-28DE-DF46-97CD-2C4217F3650B}" srcOrd="1" destOrd="0" presId="urn:microsoft.com/office/officeart/2005/8/layout/list1"/>
    <dgm:cxn modelId="{BDC3205D-CCFA-46C7-81BB-8DD5D892A5F9}" srcId="{DC60396F-3C06-4FAC-8EDC-EC8D636A17FF}" destId="{446C69BA-4348-4700-884F-DCA99DE08BD7}" srcOrd="3" destOrd="0" parTransId="{7F997FFE-13BF-45B0-829B-229BCC2818CE}" sibTransId="{EE1F48E9-D113-40C7-94DD-6C8DBD031013}"/>
    <dgm:cxn modelId="{3B62B863-B0A4-49F9-8587-6C175A80516C}" srcId="{BF24A8AE-AA53-4720-9CBA-E4A18AF9B7DE}" destId="{DC60396F-3C06-4FAC-8EDC-EC8D636A17FF}" srcOrd="0" destOrd="0" parTransId="{EBB11B13-96CC-47E6-8300-21DABA89AC07}" sibTransId="{A159BDA9-04E4-4772-B00B-AAC98C7884C8}"/>
    <dgm:cxn modelId="{20A94B71-1B91-496B-97AE-B4921A89CCCE}" srcId="{DC60396F-3C06-4FAC-8EDC-EC8D636A17FF}" destId="{97DAA5AF-8002-42CD-93E8-CE9DD85A8340}" srcOrd="1" destOrd="0" parTransId="{8AB0F499-65DD-4021-AC48-906538637F70}" sibTransId="{61B1F30E-4AE3-45D7-87D0-4EB3A884EC0B}"/>
    <dgm:cxn modelId="{26F47F92-95E8-46B5-9685-445A86F5D51F}" srcId="{DC60396F-3C06-4FAC-8EDC-EC8D636A17FF}" destId="{D5272304-24CE-4F79-B6E3-9D44E4092BB6}" srcOrd="0" destOrd="0" parTransId="{BBD09DFF-34B2-4522-A263-4870FC29B04D}" sibTransId="{0474573D-CABF-48F1-91B7-E1840703C671}"/>
    <dgm:cxn modelId="{DF5B1AB6-69AB-6C4F-A31D-7B2E44458CFC}" type="presOf" srcId="{086DAA9B-FFF9-47ED-BD11-5B4D7F04CA28}" destId="{7BB6725D-9A6C-D640-B949-C29B9746732B}" srcOrd="0" destOrd="2" presId="urn:microsoft.com/office/officeart/2005/8/layout/list1"/>
    <dgm:cxn modelId="{85BA06BC-8E64-F84F-A56A-F3340D6ADCC3}" type="presOf" srcId="{446C69BA-4348-4700-884F-DCA99DE08BD7}" destId="{7BB6725D-9A6C-D640-B949-C29B9746732B}" srcOrd="0" destOrd="3" presId="urn:microsoft.com/office/officeart/2005/8/layout/list1"/>
    <dgm:cxn modelId="{0154D6BF-22B7-4761-AED6-F0636E680791}" srcId="{DC60396F-3C06-4FAC-8EDC-EC8D636A17FF}" destId="{086DAA9B-FFF9-47ED-BD11-5B4D7F04CA28}" srcOrd="2" destOrd="0" parTransId="{1398B2F6-A81D-4753-AD81-B4463171636F}" sibTransId="{A77B60BA-E613-4151-9AED-C9861A4891AB}"/>
    <dgm:cxn modelId="{60FEBEB4-C8F4-3F4A-AFB2-B55FD2EB5DDA}" type="presParOf" srcId="{F6E3448E-F194-ED40-9A5C-76C429DA5521}" destId="{661A26F5-5FAA-6741-9E93-2A6E859B9601}" srcOrd="0" destOrd="0" presId="urn:microsoft.com/office/officeart/2005/8/layout/list1"/>
    <dgm:cxn modelId="{2A529873-3260-C74A-B419-1E2B17C89619}" type="presParOf" srcId="{661A26F5-5FAA-6741-9E93-2A6E859B9601}" destId="{A646355F-B853-0A46-96E5-7BF90F17AEDB}" srcOrd="0" destOrd="0" presId="urn:microsoft.com/office/officeart/2005/8/layout/list1"/>
    <dgm:cxn modelId="{6FDDEADE-1D6C-7E40-A63B-B91B7783C3B1}" type="presParOf" srcId="{661A26F5-5FAA-6741-9E93-2A6E859B9601}" destId="{2763FA85-28DE-DF46-97CD-2C4217F3650B}" srcOrd="1" destOrd="0" presId="urn:microsoft.com/office/officeart/2005/8/layout/list1"/>
    <dgm:cxn modelId="{0D3ACDAF-C584-A34F-9A3E-5165C29B438A}" type="presParOf" srcId="{F6E3448E-F194-ED40-9A5C-76C429DA5521}" destId="{123647EC-E8E6-5B4D-9763-BD96F83EDFBE}" srcOrd="1" destOrd="0" presId="urn:microsoft.com/office/officeart/2005/8/layout/list1"/>
    <dgm:cxn modelId="{F1683668-5861-0C4F-A0D2-C7BB13B6E4C0}" type="presParOf" srcId="{F6E3448E-F194-ED40-9A5C-76C429DA5521}" destId="{7BB6725D-9A6C-D640-B949-C29B9746732B}" srcOrd="2" destOrd="0" presId="urn:microsoft.com/office/officeart/2005/8/layout/list1"/>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F24A8AE-AA53-4720-9CBA-E4A18AF9B7D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C60396F-3C06-4FAC-8EDC-EC8D636A17FF}">
      <dgm:prSet/>
      <dgm:spPr/>
      <dgm:t>
        <a:bodyPr/>
        <a:lstStyle/>
        <a:p>
          <a:r>
            <a:rPr lang="en-US" dirty="0"/>
            <a:t>NETWORK MANAGEMENT RISK MANAGEMENT: </a:t>
          </a:r>
        </a:p>
      </dgm:t>
    </dgm:pt>
    <dgm:pt modelId="{EBB11B13-96CC-47E6-8300-21DABA89AC07}" type="parTrans" cxnId="{3B62B863-B0A4-49F9-8587-6C175A80516C}">
      <dgm:prSet/>
      <dgm:spPr/>
      <dgm:t>
        <a:bodyPr/>
        <a:lstStyle/>
        <a:p>
          <a:endParaRPr lang="en-US"/>
        </a:p>
      </dgm:t>
    </dgm:pt>
    <dgm:pt modelId="{A159BDA9-04E4-4772-B00B-AAC98C7884C8}" type="sibTrans" cxnId="{3B62B863-B0A4-49F9-8587-6C175A80516C}">
      <dgm:prSet/>
      <dgm:spPr/>
      <dgm:t>
        <a:bodyPr/>
        <a:lstStyle/>
        <a:p>
          <a:endParaRPr lang="en-US"/>
        </a:p>
      </dgm:t>
    </dgm:pt>
    <dgm:pt modelId="{D5272304-24CE-4F79-B6E3-9D44E4092BB6}">
      <dgm:prSet/>
      <dgm:spPr/>
      <dgm:t>
        <a:bodyPr/>
        <a:lstStyle/>
        <a:p>
          <a:r>
            <a:rPr lang="en-US" dirty="0"/>
            <a:t>EXHAUSTION OF RESOURCES</a:t>
          </a:r>
        </a:p>
      </dgm:t>
    </dgm:pt>
    <dgm:pt modelId="{BBD09DFF-34B2-4522-A263-4870FC29B04D}" type="parTrans" cxnId="{26F47F92-95E8-46B5-9685-445A86F5D51F}">
      <dgm:prSet/>
      <dgm:spPr/>
      <dgm:t>
        <a:bodyPr/>
        <a:lstStyle/>
        <a:p>
          <a:endParaRPr lang="en-US"/>
        </a:p>
      </dgm:t>
    </dgm:pt>
    <dgm:pt modelId="{0474573D-CABF-48F1-91B7-E1840703C671}" type="sibTrans" cxnId="{26F47F92-95E8-46B5-9685-445A86F5D51F}">
      <dgm:prSet/>
      <dgm:spPr/>
      <dgm:t>
        <a:bodyPr/>
        <a:lstStyle/>
        <a:p>
          <a:endParaRPr lang="en-US"/>
        </a:p>
      </dgm:t>
    </dgm:pt>
    <dgm:pt modelId="{97DAA5AF-8002-42CD-93E8-CE9DD85A8340}">
      <dgm:prSet/>
      <dgm:spPr/>
      <dgm:t>
        <a:bodyPr/>
        <a:lstStyle/>
        <a:p>
          <a:r>
            <a:rPr lang="en-US" dirty="0"/>
            <a:t>FULL SYSTEM COMPROMISE</a:t>
          </a:r>
        </a:p>
      </dgm:t>
    </dgm:pt>
    <dgm:pt modelId="{8AB0F499-65DD-4021-AC48-906538637F70}" type="parTrans" cxnId="{20A94B71-1B91-496B-97AE-B4921A89CCCE}">
      <dgm:prSet/>
      <dgm:spPr/>
      <dgm:t>
        <a:bodyPr/>
        <a:lstStyle/>
        <a:p>
          <a:endParaRPr lang="en-US"/>
        </a:p>
      </dgm:t>
    </dgm:pt>
    <dgm:pt modelId="{61B1F30E-4AE3-45D7-87D0-4EB3A884EC0B}" type="sibTrans" cxnId="{20A94B71-1B91-496B-97AE-B4921A89CCCE}">
      <dgm:prSet/>
      <dgm:spPr/>
      <dgm:t>
        <a:bodyPr/>
        <a:lstStyle/>
        <a:p>
          <a:endParaRPr lang="en-US"/>
        </a:p>
      </dgm:t>
    </dgm:pt>
    <dgm:pt modelId="{086DAA9B-FFF9-47ED-BD11-5B4D7F04CA28}">
      <dgm:prSet/>
      <dgm:spPr/>
      <dgm:t>
        <a:bodyPr/>
        <a:lstStyle/>
        <a:p>
          <a:r>
            <a:rPr lang="en-US" dirty="0"/>
            <a:t>WEAK NETWORK INFRASTRUCTURE</a:t>
          </a:r>
        </a:p>
      </dgm:t>
    </dgm:pt>
    <dgm:pt modelId="{1398B2F6-A81D-4753-AD81-B4463171636F}" type="parTrans" cxnId="{0154D6BF-22B7-4761-AED6-F0636E680791}">
      <dgm:prSet/>
      <dgm:spPr/>
      <dgm:t>
        <a:bodyPr/>
        <a:lstStyle/>
        <a:p>
          <a:endParaRPr lang="en-US"/>
        </a:p>
      </dgm:t>
    </dgm:pt>
    <dgm:pt modelId="{A77B60BA-E613-4151-9AED-C9861A4891AB}" type="sibTrans" cxnId="{0154D6BF-22B7-4761-AED6-F0636E680791}">
      <dgm:prSet/>
      <dgm:spPr/>
      <dgm:t>
        <a:bodyPr/>
        <a:lstStyle/>
        <a:p>
          <a:endParaRPr lang="en-US"/>
        </a:p>
      </dgm:t>
    </dgm:pt>
    <dgm:pt modelId="{446C69BA-4348-4700-884F-DCA99DE08BD7}">
      <dgm:prSet/>
      <dgm:spPr/>
      <dgm:t>
        <a:bodyPr/>
        <a:lstStyle/>
        <a:p>
          <a:r>
            <a:rPr lang="en-US" dirty="0"/>
            <a:t>LOSS OF CONTROL OVER NETWORK INFRASTRUCTURE</a:t>
          </a:r>
        </a:p>
      </dgm:t>
    </dgm:pt>
    <dgm:pt modelId="{7F997FFE-13BF-45B0-829B-229BCC2818CE}" type="parTrans" cxnId="{BDC3205D-CCFA-46C7-81BB-8DD5D892A5F9}">
      <dgm:prSet/>
      <dgm:spPr/>
      <dgm:t>
        <a:bodyPr/>
        <a:lstStyle/>
        <a:p>
          <a:endParaRPr lang="en-US"/>
        </a:p>
      </dgm:t>
    </dgm:pt>
    <dgm:pt modelId="{EE1F48E9-D113-40C7-94DD-6C8DBD031013}" type="sibTrans" cxnId="{BDC3205D-CCFA-46C7-81BB-8DD5D892A5F9}">
      <dgm:prSet/>
      <dgm:spPr/>
      <dgm:t>
        <a:bodyPr/>
        <a:lstStyle/>
        <a:p>
          <a:endParaRPr lang="en-US"/>
        </a:p>
      </dgm:t>
    </dgm:pt>
    <dgm:pt modelId="{6BBE900F-25ED-47D2-AF97-EA080D4627A2}">
      <dgm:prSet/>
      <dgm:spPr/>
      <dgm:t>
        <a:bodyPr/>
        <a:lstStyle/>
        <a:p>
          <a:r>
            <a:rPr lang="en-US" dirty="0"/>
            <a:t>MANIPULATION OF SENSITIVE INFORMATION IN LOG FILES</a:t>
          </a:r>
        </a:p>
      </dgm:t>
    </dgm:pt>
    <dgm:pt modelId="{E0EA91C5-7A18-4D18-B15E-4F01385CB66B}" type="parTrans" cxnId="{B8957E0F-1E98-4FE1-9D63-CCE2FC723003}">
      <dgm:prSet/>
      <dgm:spPr/>
      <dgm:t>
        <a:bodyPr/>
        <a:lstStyle/>
        <a:p>
          <a:endParaRPr lang="en-US"/>
        </a:p>
      </dgm:t>
    </dgm:pt>
    <dgm:pt modelId="{ED018BCF-29D0-4F32-AE43-0B4E1D9662F3}" type="sibTrans" cxnId="{B8957E0F-1E98-4FE1-9D63-CCE2FC723003}">
      <dgm:prSet/>
      <dgm:spPr/>
      <dgm:t>
        <a:bodyPr/>
        <a:lstStyle/>
        <a:p>
          <a:endParaRPr lang="en-US"/>
        </a:p>
      </dgm:t>
    </dgm:pt>
    <dgm:pt modelId="{F6E3448E-F194-ED40-9A5C-76C429DA5521}" type="pres">
      <dgm:prSet presAssocID="{BF24A8AE-AA53-4720-9CBA-E4A18AF9B7DE}" presName="linear" presStyleCnt="0">
        <dgm:presLayoutVars>
          <dgm:dir/>
          <dgm:animLvl val="lvl"/>
          <dgm:resizeHandles val="exact"/>
        </dgm:presLayoutVars>
      </dgm:prSet>
      <dgm:spPr/>
    </dgm:pt>
    <dgm:pt modelId="{661A26F5-5FAA-6741-9E93-2A6E859B9601}" type="pres">
      <dgm:prSet presAssocID="{DC60396F-3C06-4FAC-8EDC-EC8D636A17FF}" presName="parentLin" presStyleCnt="0"/>
      <dgm:spPr/>
    </dgm:pt>
    <dgm:pt modelId="{A646355F-B853-0A46-96E5-7BF90F17AEDB}" type="pres">
      <dgm:prSet presAssocID="{DC60396F-3C06-4FAC-8EDC-EC8D636A17FF}" presName="parentLeftMargin" presStyleLbl="node1" presStyleIdx="0" presStyleCnt="1"/>
      <dgm:spPr/>
    </dgm:pt>
    <dgm:pt modelId="{2763FA85-28DE-DF46-97CD-2C4217F3650B}" type="pres">
      <dgm:prSet presAssocID="{DC60396F-3C06-4FAC-8EDC-EC8D636A17FF}" presName="parentText" presStyleLbl="node1" presStyleIdx="0" presStyleCnt="1" custLinFactNeighborX="5422" custLinFactNeighborY="-17669">
        <dgm:presLayoutVars>
          <dgm:chMax val="0"/>
          <dgm:bulletEnabled val="1"/>
        </dgm:presLayoutVars>
      </dgm:prSet>
      <dgm:spPr/>
    </dgm:pt>
    <dgm:pt modelId="{123647EC-E8E6-5B4D-9763-BD96F83EDFBE}" type="pres">
      <dgm:prSet presAssocID="{DC60396F-3C06-4FAC-8EDC-EC8D636A17FF}" presName="negativeSpace" presStyleCnt="0"/>
      <dgm:spPr/>
    </dgm:pt>
    <dgm:pt modelId="{7BB6725D-9A6C-D640-B949-C29B9746732B}" type="pres">
      <dgm:prSet presAssocID="{DC60396F-3C06-4FAC-8EDC-EC8D636A17FF}" presName="childText" presStyleLbl="conFgAcc1" presStyleIdx="0" presStyleCnt="1">
        <dgm:presLayoutVars>
          <dgm:bulletEnabled val="1"/>
        </dgm:presLayoutVars>
      </dgm:prSet>
      <dgm:spPr/>
    </dgm:pt>
  </dgm:ptLst>
  <dgm:cxnLst>
    <dgm:cxn modelId="{4F849F03-D567-1145-90E8-BE499E3EB3C5}" type="presOf" srcId="{97DAA5AF-8002-42CD-93E8-CE9DD85A8340}" destId="{7BB6725D-9A6C-D640-B949-C29B9746732B}" srcOrd="0" destOrd="1" presId="urn:microsoft.com/office/officeart/2005/8/layout/list1"/>
    <dgm:cxn modelId="{B4ADD20B-9985-9144-88D2-69E7884ED1AA}" type="presOf" srcId="{D5272304-24CE-4F79-B6E3-9D44E4092BB6}" destId="{7BB6725D-9A6C-D640-B949-C29B9746732B}" srcOrd="0" destOrd="0" presId="urn:microsoft.com/office/officeart/2005/8/layout/list1"/>
    <dgm:cxn modelId="{B8957E0F-1E98-4FE1-9D63-CCE2FC723003}" srcId="{DC60396F-3C06-4FAC-8EDC-EC8D636A17FF}" destId="{6BBE900F-25ED-47D2-AF97-EA080D4627A2}" srcOrd="4" destOrd="0" parTransId="{E0EA91C5-7A18-4D18-B15E-4F01385CB66B}" sibTransId="{ED018BCF-29D0-4F32-AE43-0B4E1D9662F3}"/>
    <dgm:cxn modelId="{306EF31F-31D7-774B-B62B-E73E36412F4D}" type="presOf" srcId="{BF24A8AE-AA53-4720-9CBA-E4A18AF9B7DE}" destId="{F6E3448E-F194-ED40-9A5C-76C429DA5521}" srcOrd="0" destOrd="0" presId="urn:microsoft.com/office/officeart/2005/8/layout/list1"/>
    <dgm:cxn modelId="{38EB0326-C1DE-7642-8E0B-36AFB7369CC2}" type="presOf" srcId="{6BBE900F-25ED-47D2-AF97-EA080D4627A2}" destId="{7BB6725D-9A6C-D640-B949-C29B9746732B}" srcOrd="0" destOrd="4" presId="urn:microsoft.com/office/officeart/2005/8/layout/list1"/>
    <dgm:cxn modelId="{36A15946-C402-1644-9BF6-F6D085E6306F}" type="presOf" srcId="{DC60396F-3C06-4FAC-8EDC-EC8D636A17FF}" destId="{A646355F-B853-0A46-96E5-7BF90F17AEDB}" srcOrd="0" destOrd="0" presId="urn:microsoft.com/office/officeart/2005/8/layout/list1"/>
    <dgm:cxn modelId="{AB78D257-28EC-C341-8FFC-891D273CD768}" type="presOf" srcId="{DC60396F-3C06-4FAC-8EDC-EC8D636A17FF}" destId="{2763FA85-28DE-DF46-97CD-2C4217F3650B}" srcOrd="1" destOrd="0" presId="urn:microsoft.com/office/officeart/2005/8/layout/list1"/>
    <dgm:cxn modelId="{BDC3205D-CCFA-46C7-81BB-8DD5D892A5F9}" srcId="{DC60396F-3C06-4FAC-8EDC-EC8D636A17FF}" destId="{446C69BA-4348-4700-884F-DCA99DE08BD7}" srcOrd="3" destOrd="0" parTransId="{7F997FFE-13BF-45B0-829B-229BCC2818CE}" sibTransId="{EE1F48E9-D113-40C7-94DD-6C8DBD031013}"/>
    <dgm:cxn modelId="{3B62B863-B0A4-49F9-8587-6C175A80516C}" srcId="{BF24A8AE-AA53-4720-9CBA-E4A18AF9B7DE}" destId="{DC60396F-3C06-4FAC-8EDC-EC8D636A17FF}" srcOrd="0" destOrd="0" parTransId="{EBB11B13-96CC-47E6-8300-21DABA89AC07}" sibTransId="{A159BDA9-04E4-4772-B00B-AAC98C7884C8}"/>
    <dgm:cxn modelId="{20A94B71-1B91-496B-97AE-B4921A89CCCE}" srcId="{DC60396F-3C06-4FAC-8EDC-EC8D636A17FF}" destId="{97DAA5AF-8002-42CD-93E8-CE9DD85A8340}" srcOrd="1" destOrd="0" parTransId="{8AB0F499-65DD-4021-AC48-906538637F70}" sibTransId="{61B1F30E-4AE3-45D7-87D0-4EB3A884EC0B}"/>
    <dgm:cxn modelId="{26F47F92-95E8-46B5-9685-445A86F5D51F}" srcId="{DC60396F-3C06-4FAC-8EDC-EC8D636A17FF}" destId="{D5272304-24CE-4F79-B6E3-9D44E4092BB6}" srcOrd="0" destOrd="0" parTransId="{BBD09DFF-34B2-4522-A263-4870FC29B04D}" sibTransId="{0474573D-CABF-48F1-91B7-E1840703C671}"/>
    <dgm:cxn modelId="{DF5B1AB6-69AB-6C4F-A31D-7B2E44458CFC}" type="presOf" srcId="{086DAA9B-FFF9-47ED-BD11-5B4D7F04CA28}" destId="{7BB6725D-9A6C-D640-B949-C29B9746732B}" srcOrd="0" destOrd="2" presId="urn:microsoft.com/office/officeart/2005/8/layout/list1"/>
    <dgm:cxn modelId="{85BA06BC-8E64-F84F-A56A-F3340D6ADCC3}" type="presOf" srcId="{446C69BA-4348-4700-884F-DCA99DE08BD7}" destId="{7BB6725D-9A6C-D640-B949-C29B9746732B}" srcOrd="0" destOrd="3" presId="urn:microsoft.com/office/officeart/2005/8/layout/list1"/>
    <dgm:cxn modelId="{0154D6BF-22B7-4761-AED6-F0636E680791}" srcId="{DC60396F-3C06-4FAC-8EDC-EC8D636A17FF}" destId="{086DAA9B-FFF9-47ED-BD11-5B4D7F04CA28}" srcOrd="2" destOrd="0" parTransId="{1398B2F6-A81D-4753-AD81-B4463171636F}" sibTransId="{A77B60BA-E613-4151-9AED-C9861A4891AB}"/>
    <dgm:cxn modelId="{60FEBEB4-C8F4-3F4A-AFB2-B55FD2EB5DDA}" type="presParOf" srcId="{F6E3448E-F194-ED40-9A5C-76C429DA5521}" destId="{661A26F5-5FAA-6741-9E93-2A6E859B9601}" srcOrd="0" destOrd="0" presId="urn:microsoft.com/office/officeart/2005/8/layout/list1"/>
    <dgm:cxn modelId="{2A529873-3260-C74A-B419-1E2B17C89619}" type="presParOf" srcId="{661A26F5-5FAA-6741-9E93-2A6E859B9601}" destId="{A646355F-B853-0A46-96E5-7BF90F17AEDB}" srcOrd="0" destOrd="0" presId="urn:microsoft.com/office/officeart/2005/8/layout/list1"/>
    <dgm:cxn modelId="{6FDDEADE-1D6C-7E40-A63B-B91B7783C3B1}" type="presParOf" srcId="{661A26F5-5FAA-6741-9E93-2A6E859B9601}" destId="{2763FA85-28DE-DF46-97CD-2C4217F3650B}" srcOrd="1" destOrd="0" presId="urn:microsoft.com/office/officeart/2005/8/layout/list1"/>
    <dgm:cxn modelId="{0D3ACDAF-C584-A34F-9A3E-5165C29B438A}" type="presParOf" srcId="{F6E3448E-F194-ED40-9A5C-76C429DA5521}" destId="{123647EC-E8E6-5B4D-9763-BD96F83EDFBE}" srcOrd="1" destOrd="0" presId="urn:microsoft.com/office/officeart/2005/8/layout/list1"/>
    <dgm:cxn modelId="{F1683668-5861-0C4F-A0D2-C7BB13B6E4C0}" type="presParOf" srcId="{F6E3448E-F194-ED40-9A5C-76C429DA5521}" destId="{7BB6725D-9A6C-D640-B949-C29B9746732B}" srcOrd="2" destOrd="0" presId="urn:microsoft.com/office/officeart/2005/8/layout/list1"/>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F24A8AE-AA53-4720-9CBA-E4A18AF9B7D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C60396F-3C06-4FAC-8EDC-EC8D636A17FF}">
      <dgm:prSet/>
      <dgm:spPr/>
      <dgm:t>
        <a:bodyPr/>
        <a:lstStyle/>
        <a:p>
          <a:r>
            <a:rPr lang="en-US" dirty="0"/>
            <a:t>DATABASE RISK MANAGEMENT: </a:t>
          </a:r>
        </a:p>
      </dgm:t>
    </dgm:pt>
    <dgm:pt modelId="{EBB11B13-96CC-47E6-8300-21DABA89AC07}" type="parTrans" cxnId="{3B62B863-B0A4-49F9-8587-6C175A80516C}">
      <dgm:prSet/>
      <dgm:spPr/>
      <dgm:t>
        <a:bodyPr/>
        <a:lstStyle/>
        <a:p>
          <a:endParaRPr lang="en-US"/>
        </a:p>
      </dgm:t>
    </dgm:pt>
    <dgm:pt modelId="{A159BDA9-04E4-4772-B00B-AAC98C7884C8}" type="sibTrans" cxnId="{3B62B863-B0A4-49F9-8587-6C175A80516C}">
      <dgm:prSet/>
      <dgm:spPr/>
      <dgm:t>
        <a:bodyPr/>
        <a:lstStyle/>
        <a:p>
          <a:endParaRPr lang="en-US"/>
        </a:p>
      </dgm:t>
    </dgm:pt>
    <dgm:pt modelId="{D5272304-24CE-4F79-B6E3-9D44E4092BB6}">
      <dgm:prSet/>
      <dgm:spPr/>
      <dgm:t>
        <a:bodyPr/>
        <a:lstStyle/>
        <a:p>
          <a:r>
            <a:rPr lang="en-US" dirty="0"/>
            <a:t>PRIVILEGE ESCALATION</a:t>
          </a:r>
        </a:p>
      </dgm:t>
    </dgm:pt>
    <dgm:pt modelId="{BBD09DFF-34B2-4522-A263-4870FC29B04D}" type="parTrans" cxnId="{26F47F92-95E8-46B5-9685-445A86F5D51F}">
      <dgm:prSet/>
      <dgm:spPr/>
      <dgm:t>
        <a:bodyPr/>
        <a:lstStyle/>
        <a:p>
          <a:endParaRPr lang="en-US"/>
        </a:p>
      </dgm:t>
    </dgm:pt>
    <dgm:pt modelId="{0474573D-CABF-48F1-91B7-E1840703C671}" type="sibTrans" cxnId="{26F47F92-95E8-46B5-9685-445A86F5D51F}">
      <dgm:prSet/>
      <dgm:spPr/>
      <dgm:t>
        <a:bodyPr/>
        <a:lstStyle/>
        <a:p>
          <a:endParaRPr lang="en-US"/>
        </a:p>
      </dgm:t>
    </dgm:pt>
    <dgm:pt modelId="{97DAA5AF-8002-42CD-93E8-CE9DD85A8340}">
      <dgm:prSet/>
      <dgm:spPr/>
      <dgm:t>
        <a:bodyPr/>
        <a:lstStyle/>
        <a:p>
          <a:r>
            <a:rPr lang="en-US" dirty="0"/>
            <a:t>RESOURCE EXHAUSTION DUE TO MALFORMED QUERIES</a:t>
          </a:r>
        </a:p>
      </dgm:t>
    </dgm:pt>
    <dgm:pt modelId="{8AB0F499-65DD-4021-AC48-906538637F70}" type="parTrans" cxnId="{20A94B71-1B91-496B-97AE-B4921A89CCCE}">
      <dgm:prSet/>
      <dgm:spPr/>
      <dgm:t>
        <a:bodyPr/>
        <a:lstStyle/>
        <a:p>
          <a:endParaRPr lang="en-US"/>
        </a:p>
      </dgm:t>
    </dgm:pt>
    <dgm:pt modelId="{61B1F30E-4AE3-45D7-87D0-4EB3A884EC0B}" type="sibTrans" cxnId="{20A94B71-1B91-496B-97AE-B4921A89CCCE}">
      <dgm:prSet/>
      <dgm:spPr/>
      <dgm:t>
        <a:bodyPr/>
        <a:lstStyle/>
        <a:p>
          <a:endParaRPr lang="en-US"/>
        </a:p>
      </dgm:t>
    </dgm:pt>
    <dgm:pt modelId="{086DAA9B-FFF9-47ED-BD11-5B4D7F04CA28}">
      <dgm:prSet/>
      <dgm:spPr/>
      <dgm:t>
        <a:bodyPr/>
        <a:lstStyle/>
        <a:p>
          <a:r>
            <a:rPr lang="en-US" dirty="0"/>
            <a:t>LOSS OF CONTROL OF INFRASYRUCTURE BACKBONE</a:t>
          </a:r>
        </a:p>
      </dgm:t>
    </dgm:pt>
    <dgm:pt modelId="{1398B2F6-A81D-4753-AD81-B4463171636F}" type="parTrans" cxnId="{0154D6BF-22B7-4761-AED6-F0636E680791}">
      <dgm:prSet/>
      <dgm:spPr/>
      <dgm:t>
        <a:bodyPr/>
        <a:lstStyle/>
        <a:p>
          <a:endParaRPr lang="en-US"/>
        </a:p>
      </dgm:t>
    </dgm:pt>
    <dgm:pt modelId="{A77B60BA-E613-4151-9AED-C9861A4891AB}" type="sibTrans" cxnId="{0154D6BF-22B7-4761-AED6-F0636E680791}">
      <dgm:prSet/>
      <dgm:spPr/>
      <dgm:t>
        <a:bodyPr/>
        <a:lstStyle/>
        <a:p>
          <a:endParaRPr lang="en-US"/>
        </a:p>
      </dgm:t>
    </dgm:pt>
    <dgm:pt modelId="{446C69BA-4348-4700-884F-DCA99DE08BD7}">
      <dgm:prSet/>
      <dgm:spPr/>
      <dgm:t>
        <a:bodyPr/>
        <a:lstStyle/>
        <a:p>
          <a:r>
            <a:rPr lang="en-US" dirty="0"/>
            <a:t>USER ACCOUNT DATA EXPOSURE</a:t>
          </a:r>
        </a:p>
      </dgm:t>
    </dgm:pt>
    <dgm:pt modelId="{7F997FFE-13BF-45B0-829B-229BCC2818CE}" type="parTrans" cxnId="{BDC3205D-CCFA-46C7-81BB-8DD5D892A5F9}">
      <dgm:prSet/>
      <dgm:spPr/>
      <dgm:t>
        <a:bodyPr/>
        <a:lstStyle/>
        <a:p>
          <a:endParaRPr lang="en-US"/>
        </a:p>
      </dgm:t>
    </dgm:pt>
    <dgm:pt modelId="{EE1F48E9-D113-40C7-94DD-6C8DBD031013}" type="sibTrans" cxnId="{BDC3205D-CCFA-46C7-81BB-8DD5D892A5F9}">
      <dgm:prSet/>
      <dgm:spPr/>
      <dgm:t>
        <a:bodyPr/>
        <a:lstStyle/>
        <a:p>
          <a:endParaRPr lang="en-US"/>
        </a:p>
      </dgm:t>
    </dgm:pt>
    <dgm:pt modelId="{6BBE900F-25ED-47D2-AF97-EA080D4627A2}">
      <dgm:prSet/>
      <dgm:spPr/>
      <dgm:t>
        <a:bodyPr/>
        <a:lstStyle/>
        <a:p>
          <a:r>
            <a:rPr lang="en-US" dirty="0"/>
            <a:t>NON-COMPLIANCE</a:t>
          </a:r>
        </a:p>
      </dgm:t>
    </dgm:pt>
    <dgm:pt modelId="{E0EA91C5-7A18-4D18-B15E-4F01385CB66B}" type="parTrans" cxnId="{B8957E0F-1E98-4FE1-9D63-CCE2FC723003}">
      <dgm:prSet/>
      <dgm:spPr/>
      <dgm:t>
        <a:bodyPr/>
        <a:lstStyle/>
        <a:p>
          <a:endParaRPr lang="en-US"/>
        </a:p>
      </dgm:t>
    </dgm:pt>
    <dgm:pt modelId="{ED018BCF-29D0-4F32-AE43-0B4E1D9662F3}" type="sibTrans" cxnId="{B8957E0F-1E98-4FE1-9D63-CCE2FC723003}">
      <dgm:prSet/>
      <dgm:spPr/>
      <dgm:t>
        <a:bodyPr/>
        <a:lstStyle/>
        <a:p>
          <a:endParaRPr lang="en-US"/>
        </a:p>
      </dgm:t>
    </dgm:pt>
    <dgm:pt modelId="{F6E3448E-F194-ED40-9A5C-76C429DA5521}" type="pres">
      <dgm:prSet presAssocID="{BF24A8AE-AA53-4720-9CBA-E4A18AF9B7DE}" presName="linear" presStyleCnt="0">
        <dgm:presLayoutVars>
          <dgm:dir/>
          <dgm:animLvl val="lvl"/>
          <dgm:resizeHandles val="exact"/>
        </dgm:presLayoutVars>
      </dgm:prSet>
      <dgm:spPr/>
    </dgm:pt>
    <dgm:pt modelId="{661A26F5-5FAA-6741-9E93-2A6E859B9601}" type="pres">
      <dgm:prSet presAssocID="{DC60396F-3C06-4FAC-8EDC-EC8D636A17FF}" presName="parentLin" presStyleCnt="0"/>
      <dgm:spPr/>
    </dgm:pt>
    <dgm:pt modelId="{A646355F-B853-0A46-96E5-7BF90F17AEDB}" type="pres">
      <dgm:prSet presAssocID="{DC60396F-3C06-4FAC-8EDC-EC8D636A17FF}" presName="parentLeftMargin" presStyleLbl="node1" presStyleIdx="0" presStyleCnt="1"/>
      <dgm:spPr/>
    </dgm:pt>
    <dgm:pt modelId="{2763FA85-28DE-DF46-97CD-2C4217F3650B}" type="pres">
      <dgm:prSet presAssocID="{DC60396F-3C06-4FAC-8EDC-EC8D636A17FF}" presName="parentText" presStyleLbl="node1" presStyleIdx="0" presStyleCnt="1" custLinFactY="-100000" custLinFactNeighborX="10095" custLinFactNeighborY="-173775">
        <dgm:presLayoutVars>
          <dgm:chMax val="0"/>
          <dgm:bulletEnabled val="1"/>
        </dgm:presLayoutVars>
      </dgm:prSet>
      <dgm:spPr/>
    </dgm:pt>
    <dgm:pt modelId="{123647EC-E8E6-5B4D-9763-BD96F83EDFBE}" type="pres">
      <dgm:prSet presAssocID="{DC60396F-3C06-4FAC-8EDC-EC8D636A17FF}" presName="negativeSpace" presStyleCnt="0"/>
      <dgm:spPr/>
    </dgm:pt>
    <dgm:pt modelId="{7BB6725D-9A6C-D640-B949-C29B9746732B}" type="pres">
      <dgm:prSet presAssocID="{DC60396F-3C06-4FAC-8EDC-EC8D636A17FF}" presName="childText" presStyleLbl="conFgAcc1" presStyleIdx="0" presStyleCnt="1">
        <dgm:presLayoutVars>
          <dgm:bulletEnabled val="1"/>
        </dgm:presLayoutVars>
      </dgm:prSet>
      <dgm:spPr/>
    </dgm:pt>
  </dgm:ptLst>
  <dgm:cxnLst>
    <dgm:cxn modelId="{4F849F03-D567-1145-90E8-BE499E3EB3C5}" type="presOf" srcId="{97DAA5AF-8002-42CD-93E8-CE9DD85A8340}" destId="{7BB6725D-9A6C-D640-B949-C29B9746732B}" srcOrd="0" destOrd="1" presId="urn:microsoft.com/office/officeart/2005/8/layout/list1"/>
    <dgm:cxn modelId="{B4ADD20B-9985-9144-88D2-69E7884ED1AA}" type="presOf" srcId="{D5272304-24CE-4F79-B6E3-9D44E4092BB6}" destId="{7BB6725D-9A6C-D640-B949-C29B9746732B}" srcOrd="0" destOrd="0" presId="urn:microsoft.com/office/officeart/2005/8/layout/list1"/>
    <dgm:cxn modelId="{B8957E0F-1E98-4FE1-9D63-CCE2FC723003}" srcId="{DC60396F-3C06-4FAC-8EDC-EC8D636A17FF}" destId="{6BBE900F-25ED-47D2-AF97-EA080D4627A2}" srcOrd="4" destOrd="0" parTransId="{E0EA91C5-7A18-4D18-B15E-4F01385CB66B}" sibTransId="{ED018BCF-29D0-4F32-AE43-0B4E1D9662F3}"/>
    <dgm:cxn modelId="{306EF31F-31D7-774B-B62B-E73E36412F4D}" type="presOf" srcId="{BF24A8AE-AA53-4720-9CBA-E4A18AF9B7DE}" destId="{F6E3448E-F194-ED40-9A5C-76C429DA5521}" srcOrd="0" destOrd="0" presId="urn:microsoft.com/office/officeart/2005/8/layout/list1"/>
    <dgm:cxn modelId="{38EB0326-C1DE-7642-8E0B-36AFB7369CC2}" type="presOf" srcId="{6BBE900F-25ED-47D2-AF97-EA080D4627A2}" destId="{7BB6725D-9A6C-D640-B949-C29B9746732B}" srcOrd="0" destOrd="4" presId="urn:microsoft.com/office/officeart/2005/8/layout/list1"/>
    <dgm:cxn modelId="{36A15946-C402-1644-9BF6-F6D085E6306F}" type="presOf" srcId="{DC60396F-3C06-4FAC-8EDC-EC8D636A17FF}" destId="{A646355F-B853-0A46-96E5-7BF90F17AEDB}" srcOrd="0" destOrd="0" presId="urn:microsoft.com/office/officeart/2005/8/layout/list1"/>
    <dgm:cxn modelId="{AB78D257-28EC-C341-8FFC-891D273CD768}" type="presOf" srcId="{DC60396F-3C06-4FAC-8EDC-EC8D636A17FF}" destId="{2763FA85-28DE-DF46-97CD-2C4217F3650B}" srcOrd="1" destOrd="0" presId="urn:microsoft.com/office/officeart/2005/8/layout/list1"/>
    <dgm:cxn modelId="{BDC3205D-CCFA-46C7-81BB-8DD5D892A5F9}" srcId="{DC60396F-3C06-4FAC-8EDC-EC8D636A17FF}" destId="{446C69BA-4348-4700-884F-DCA99DE08BD7}" srcOrd="3" destOrd="0" parTransId="{7F997FFE-13BF-45B0-829B-229BCC2818CE}" sibTransId="{EE1F48E9-D113-40C7-94DD-6C8DBD031013}"/>
    <dgm:cxn modelId="{3B62B863-B0A4-49F9-8587-6C175A80516C}" srcId="{BF24A8AE-AA53-4720-9CBA-E4A18AF9B7DE}" destId="{DC60396F-3C06-4FAC-8EDC-EC8D636A17FF}" srcOrd="0" destOrd="0" parTransId="{EBB11B13-96CC-47E6-8300-21DABA89AC07}" sibTransId="{A159BDA9-04E4-4772-B00B-AAC98C7884C8}"/>
    <dgm:cxn modelId="{20A94B71-1B91-496B-97AE-B4921A89CCCE}" srcId="{DC60396F-3C06-4FAC-8EDC-EC8D636A17FF}" destId="{97DAA5AF-8002-42CD-93E8-CE9DD85A8340}" srcOrd="1" destOrd="0" parTransId="{8AB0F499-65DD-4021-AC48-906538637F70}" sibTransId="{61B1F30E-4AE3-45D7-87D0-4EB3A884EC0B}"/>
    <dgm:cxn modelId="{26F47F92-95E8-46B5-9685-445A86F5D51F}" srcId="{DC60396F-3C06-4FAC-8EDC-EC8D636A17FF}" destId="{D5272304-24CE-4F79-B6E3-9D44E4092BB6}" srcOrd="0" destOrd="0" parTransId="{BBD09DFF-34B2-4522-A263-4870FC29B04D}" sibTransId="{0474573D-CABF-48F1-91B7-E1840703C671}"/>
    <dgm:cxn modelId="{DF5B1AB6-69AB-6C4F-A31D-7B2E44458CFC}" type="presOf" srcId="{086DAA9B-FFF9-47ED-BD11-5B4D7F04CA28}" destId="{7BB6725D-9A6C-D640-B949-C29B9746732B}" srcOrd="0" destOrd="2" presId="urn:microsoft.com/office/officeart/2005/8/layout/list1"/>
    <dgm:cxn modelId="{85BA06BC-8E64-F84F-A56A-F3340D6ADCC3}" type="presOf" srcId="{446C69BA-4348-4700-884F-DCA99DE08BD7}" destId="{7BB6725D-9A6C-D640-B949-C29B9746732B}" srcOrd="0" destOrd="3" presId="urn:microsoft.com/office/officeart/2005/8/layout/list1"/>
    <dgm:cxn modelId="{0154D6BF-22B7-4761-AED6-F0636E680791}" srcId="{DC60396F-3C06-4FAC-8EDC-EC8D636A17FF}" destId="{086DAA9B-FFF9-47ED-BD11-5B4D7F04CA28}" srcOrd="2" destOrd="0" parTransId="{1398B2F6-A81D-4753-AD81-B4463171636F}" sibTransId="{A77B60BA-E613-4151-9AED-C9861A4891AB}"/>
    <dgm:cxn modelId="{60FEBEB4-C8F4-3F4A-AFB2-B55FD2EB5DDA}" type="presParOf" srcId="{F6E3448E-F194-ED40-9A5C-76C429DA5521}" destId="{661A26F5-5FAA-6741-9E93-2A6E859B9601}" srcOrd="0" destOrd="0" presId="urn:microsoft.com/office/officeart/2005/8/layout/list1"/>
    <dgm:cxn modelId="{2A529873-3260-C74A-B419-1E2B17C89619}" type="presParOf" srcId="{661A26F5-5FAA-6741-9E93-2A6E859B9601}" destId="{A646355F-B853-0A46-96E5-7BF90F17AEDB}" srcOrd="0" destOrd="0" presId="urn:microsoft.com/office/officeart/2005/8/layout/list1"/>
    <dgm:cxn modelId="{6FDDEADE-1D6C-7E40-A63B-B91B7783C3B1}" type="presParOf" srcId="{661A26F5-5FAA-6741-9E93-2A6E859B9601}" destId="{2763FA85-28DE-DF46-97CD-2C4217F3650B}" srcOrd="1" destOrd="0" presId="urn:microsoft.com/office/officeart/2005/8/layout/list1"/>
    <dgm:cxn modelId="{0D3ACDAF-C584-A34F-9A3E-5165C29B438A}" type="presParOf" srcId="{F6E3448E-F194-ED40-9A5C-76C429DA5521}" destId="{123647EC-E8E6-5B4D-9763-BD96F83EDFBE}" srcOrd="1" destOrd="0" presId="urn:microsoft.com/office/officeart/2005/8/layout/list1"/>
    <dgm:cxn modelId="{F1683668-5861-0C4F-A0D2-C7BB13B6E4C0}" type="presParOf" srcId="{F6E3448E-F194-ED40-9A5C-76C429DA5521}" destId="{7BB6725D-9A6C-D640-B949-C29B9746732B}" srcOrd="2"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F24A8AE-AA53-4720-9CBA-E4A18AF9B7D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C60396F-3C06-4FAC-8EDC-EC8D636A17FF}">
      <dgm:prSet/>
      <dgm:spPr/>
      <dgm:t>
        <a:bodyPr/>
        <a:lstStyle/>
        <a:p>
          <a:r>
            <a:rPr lang="en-US" dirty="0"/>
            <a:t>APPLICATION RISK MANAGEMENT:</a:t>
          </a:r>
        </a:p>
      </dgm:t>
    </dgm:pt>
    <dgm:pt modelId="{EBB11B13-96CC-47E6-8300-21DABA89AC07}" type="parTrans" cxnId="{3B62B863-B0A4-49F9-8587-6C175A80516C}">
      <dgm:prSet/>
      <dgm:spPr/>
      <dgm:t>
        <a:bodyPr/>
        <a:lstStyle/>
        <a:p>
          <a:endParaRPr lang="en-US"/>
        </a:p>
      </dgm:t>
    </dgm:pt>
    <dgm:pt modelId="{A159BDA9-04E4-4772-B00B-AAC98C7884C8}" type="sibTrans" cxnId="{3B62B863-B0A4-49F9-8587-6C175A80516C}">
      <dgm:prSet/>
      <dgm:spPr/>
      <dgm:t>
        <a:bodyPr/>
        <a:lstStyle/>
        <a:p>
          <a:endParaRPr lang="en-US"/>
        </a:p>
      </dgm:t>
    </dgm:pt>
    <dgm:pt modelId="{D5272304-24CE-4F79-B6E3-9D44E4092BB6}">
      <dgm:prSet/>
      <dgm:spPr/>
      <dgm:t>
        <a:bodyPr/>
        <a:lstStyle/>
        <a:p>
          <a:r>
            <a:rPr lang="en-US" dirty="0"/>
            <a:t>MANIPULATION OF DATA </a:t>
          </a:r>
        </a:p>
      </dgm:t>
    </dgm:pt>
    <dgm:pt modelId="{BBD09DFF-34B2-4522-A263-4870FC29B04D}" type="parTrans" cxnId="{26F47F92-95E8-46B5-9685-445A86F5D51F}">
      <dgm:prSet/>
      <dgm:spPr/>
      <dgm:t>
        <a:bodyPr/>
        <a:lstStyle/>
        <a:p>
          <a:endParaRPr lang="en-US"/>
        </a:p>
      </dgm:t>
    </dgm:pt>
    <dgm:pt modelId="{0474573D-CABF-48F1-91B7-E1840703C671}" type="sibTrans" cxnId="{26F47F92-95E8-46B5-9685-445A86F5D51F}">
      <dgm:prSet/>
      <dgm:spPr/>
      <dgm:t>
        <a:bodyPr/>
        <a:lstStyle/>
        <a:p>
          <a:endParaRPr lang="en-US"/>
        </a:p>
      </dgm:t>
    </dgm:pt>
    <dgm:pt modelId="{97DAA5AF-8002-42CD-93E8-CE9DD85A8340}">
      <dgm:prSet/>
      <dgm:spPr/>
      <dgm:t>
        <a:bodyPr/>
        <a:lstStyle/>
        <a:p>
          <a:r>
            <a:rPr lang="en-US" dirty="0"/>
            <a:t>UNAUTHORIZED FOLDERS AND DATA ACCESS</a:t>
          </a:r>
        </a:p>
      </dgm:t>
    </dgm:pt>
    <dgm:pt modelId="{8AB0F499-65DD-4021-AC48-906538637F70}" type="parTrans" cxnId="{20A94B71-1B91-496B-97AE-B4921A89CCCE}">
      <dgm:prSet/>
      <dgm:spPr/>
      <dgm:t>
        <a:bodyPr/>
        <a:lstStyle/>
        <a:p>
          <a:endParaRPr lang="en-US"/>
        </a:p>
      </dgm:t>
    </dgm:pt>
    <dgm:pt modelId="{61B1F30E-4AE3-45D7-87D0-4EB3A884EC0B}" type="sibTrans" cxnId="{20A94B71-1B91-496B-97AE-B4921A89CCCE}">
      <dgm:prSet/>
      <dgm:spPr/>
      <dgm:t>
        <a:bodyPr/>
        <a:lstStyle/>
        <a:p>
          <a:endParaRPr lang="en-US"/>
        </a:p>
      </dgm:t>
    </dgm:pt>
    <dgm:pt modelId="{6BBE900F-25ED-47D2-AF97-EA080D4627A2}">
      <dgm:prSet/>
      <dgm:spPr/>
      <dgm:t>
        <a:bodyPr/>
        <a:lstStyle/>
        <a:p>
          <a:r>
            <a:rPr lang="en-US" dirty="0"/>
            <a:t>FAILURE OF ACCESS CONTROLS</a:t>
          </a:r>
        </a:p>
      </dgm:t>
    </dgm:pt>
    <dgm:pt modelId="{E0EA91C5-7A18-4D18-B15E-4F01385CB66B}" type="parTrans" cxnId="{B8957E0F-1E98-4FE1-9D63-CCE2FC723003}">
      <dgm:prSet/>
      <dgm:spPr/>
      <dgm:t>
        <a:bodyPr/>
        <a:lstStyle/>
        <a:p>
          <a:endParaRPr lang="en-US"/>
        </a:p>
      </dgm:t>
    </dgm:pt>
    <dgm:pt modelId="{ED018BCF-29D0-4F32-AE43-0B4E1D9662F3}" type="sibTrans" cxnId="{B8957E0F-1E98-4FE1-9D63-CCE2FC723003}">
      <dgm:prSet/>
      <dgm:spPr/>
      <dgm:t>
        <a:bodyPr/>
        <a:lstStyle/>
        <a:p>
          <a:endParaRPr lang="en-US"/>
        </a:p>
      </dgm:t>
    </dgm:pt>
    <dgm:pt modelId="{086DAA9B-FFF9-47ED-BD11-5B4D7F04CA28}">
      <dgm:prSet/>
      <dgm:spPr/>
      <dgm:t>
        <a:bodyPr/>
        <a:lstStyle/>
        <a:p>
          <a:r>
            <a:rPr lang="en-US" dirty="0"/>
            <a:t>REMOTE CODE EXECUTION</a:t>
          </a:r>
        </a:p>
      </dgm:t>
    </dgm:pt>
    <dgm:pt modelId="{A77B60BA-E613-4151-9AED-C9861A4891AB}" type="sibTrans" cxnId="{0154D6BF-22B7-4761-AED6-F0636E680791}">
      <dgm:prSet/>
      <dgm:spPr/>
      <dgm:t>
        <a:bodyPr/>
        <a:lstStyle/>
        <a:p>
          <a:endParaRPr lang="en-US"/>
        </a:p>
      </dgm:t>
    </dgm:pt>
    <dgm:pt modelId="{1398B2F6-A81D-4753-AD81-B4463171636F}" type="parTrans" cxnId="{0154D6BF-22B7-4761-AED6-F0636E680791}">
      <dgm:prSet/>
      <dgm:spPr/>
      <dgm:t>
        <a:bodyPr/>
        <a:lstStyle/>
        <a:p>
          <a:endParaRPr lang="en-US"/>
        </a:p>
      </dgm:t>
    </dgm:pt>
    <dgm:pt modelId="{446C69BA-4348-4700-884F-DCA99DE08BD7}">
      <dgm:prSet/>
      <dgm:spPr/>
      <dgm:t>
        <a:bodyPr/>
        <a:lstStyle/>
        <a:p>
          <a:r>
            <a:rPr lang="en-US" dirty="0"/>
            <a:t>INABILITY TO IDENTIFY THE BREACH</a:t>
          </a:r>
        </a:p>
      </dgm:t>
    </dgm:pt>
    <dgm:pt modelId="{EE1F48E9-D113-40C7-94DD-6C8DBD031013}" type="sibTrans" cxnId="{BDC3205D-CCFA-46C7-81BB-8DD5D892A5F9}">
      <dgm:prSet/>
      <dgm:spPr/>
      <dgm:t>
        <a:bodyPr/>
        <a:lstStyle/>
        <a:p>
          <a:endParaRPr lang="en-US"/>
        </a:p>
      </dgm:t>
    </dgm:pt>
    <dgm:pt modelId="{7F997FFE-13BF-45B0-829B-229BCC2818CE}" type="parTrans" cxnId="{BDC3205D-CCFA-46C7-81BB-8DD5D892A5F9}">
      <dgm:prSet/>
      <dgm:spPr/>
      <dgm:t>
        <a:bodyPr/>
        <a:lstStyle/>
        <a:p>
          <a:endParaRPr lang="en-US"/>
        </a:p>
      </dgm:t>
    </dgm:pt>
    <dgm:pt modelId="{F6E3448E-F194-ED40-9A5C-76C429DA5521}" type="pres">
      <dgm:prSet presAssocID="{BF24A8AE-AA53-4720-9CBA-E4A18AF9B7DE}" presName="linear" presStyleCnt="0">
        <dgm:presLayoutVars>
          <dgm:dir/>
          <dgm:animLvl val="lvl"/>
          <dgm:resizeHandles val="exact"/>
        </dgm:presLayoutVars>
      </dgm:prSet>
      <dgm:spPr/>
    </dgm:pt>
    <dgm:pt modelId="{661A26F5-5FAA-6741-9E93-2A6E859B9601}" type="pres">
      <dgm:prSet presAssocID="{DC60396F-3C06-4FAC-8EDC-EC8D636A17FF}" presName="parentLin" presStyleCnt="0"/>
      <dgm:spPr/>
    </dgm:pt>
    <dgm:pt modelId="{A646355F-B853-0A46-96E5-7BF90F17AEDB}" type="pres">
      <dgm:prSet presAssocID="{DC60396F-3C06-4FAC-8EDC-EC8D636A17FF}" presName="parentLeftMargin" presStyleLbl="node1" presStyleIdx="0" presStyleCnt="1"/>
      <dgm:spPr/>
    </dgm:pt>
    <dgm:pt modelId="{2763FA85-28DE-DF46-97CD-2C4217F3650B}" type="pres">
      <dgm:prSet presAssocID="{DC60396F-3C06-4FAC-8EDC-EC8D636A17FF}" presName="parentText" presStyleLbl="node1" presStyleIdx="0" presStyleCnt="1" custLinFactY="-100000" custLinFactNeighborX="10095" custLinFactNeighborY="-173775">
        <dgm:presLayoutVars>
          <dgm:chMax val="0"/>
          <dgm:bulletEnabled val="1"/>
        </dgm:presLayoutVars>
      </dgm:prSet>
      <dgm:spPr/>
    </dgm:pt>
    <dgm:pt modelId="{123647EC-E8E6-5B4D-9763-BD96F83EDFBE}" type="pres">
      <dgm:prSet presAssocID="{DC60396F-3C06-4FAC-8EDC-EC8D636A17FF}" presName="negativeSpace" presStyleCnt="0"/>
      <dgm:spPr/>
    </dgm:pt>
    <dgm:pt modelId="{7BB6725D-9A6C-D640-B949-C29B9746732B}" type="pres">
      <dgm:prSet presAssocID="{DC60396F-3C06-4FAC-8EDC-EC8D636A17FF}" presName="childText" presStyleLbl="conFgAcc1" presStyleIdx="0" presStyleCnt="1" custLinFactX="11548" custLinFactY="84828" custLinFactNeighborX="100000" custLinFactNeighborY="100000">
        <dgm:presLayoutVars>
          <dgm:bulletEnabled val="1"/>
        </dgm:presLayoutVars>
      </dgm:prSet>
      <dgm:spPr/>
    </dgm:pt>
  </dgm:ptLst>
  <dgm:cxnLst>
    <dgm:cxn modelId="{4F849F03-D567-1145-90E8-BE499E3EB3C5}" type="presOf" srcId="{97DAA5AF-8002-42CD-93E8-CE9DD85A8340}" destId="{7BB6725D-9A6C-D640-B949-C29B9746732B}" srcOrd="0" destOrd="1" presId="urn:microsoft.com/office/officeart/2005/8/layout/list1"/>
    <dgm:cxn modelId="{B4ADD20B-9985-9144-88D2-69E7884ED1AA}" type="presOf" srcId="{D5272304-24CE-4F79-B6E3-9D44E4092BB6}" destId="{7BB6725D-9A6C-D640-B949-C29B9746732B}" srcOrd="0" destOrd="0" presId="urn:microsoft.com/office/officeart/2005/8/layout/list1"/>
    <dgm:cxn modelId="{B8957E0F-1E98-4FE1-9D63-CCE2FC723003}" srcId="{DC60396F-3C06-4FAC-8EDC-EC8D636A17FF}" destId="{6BBE900F-25ED-47D2-AF97-EA080D4627A2}" srcOrd="4" destOrd="0" parTransId="{E0EA91C5-7A18-4D18-B15E-4F01385CB66B}" sibTransId="{ED018BCF-29D0-4F32-AE43-0B4E1D9662F3}"/>
    <dgm:cxn modelId="{306EF31F-31D7-774B-B62B-E73E36412F4D}" type="presOf" srcId="{BF24A8AE-AA53-4720-9CBA-E4A18AF9B7DE}" destId="{F6E3448E-F194-ED40-9A5C-76C429DA5521}" srcOrd="0" destOrd="0" presId="urn:microsoft.com/office/officeart/2005/8/layout/list1"/>
    <dgm:cxn modelId="{38EB0326-C1DE-7642-8E0B-36AFB7369CC2}" type="presOf" srcId="{6BBE900F-25ED-47D2-AF97-EA080D4627A2}" destId="{7BB6725D-9A6C-D640-B949-C29B9746732B}" srcOrd="0" destOrd="4" presId="urn:microsoft.com/office/officeart/2005/8/layout/list1"/>
    <dgm:cxn modelId="{36A15946-C402-1644-9BF6-F6D085E6306F}" type="presOf" srcId="{DC60396F-3C06-4FAC-8EDC-EC8D636A17FF}" destId="{A646355F-B853-0A46-96E5-7BF90F17AEDB}" srcOrd="0" destOrd="0" presId="urn:microsoft.com/office/officeart/2005/8/layout/list1"/>
    <dgm:cxn modelId="{AB78D257-28EC-C341-8FFC-891D273CD768}" type="presOf" srcId="{DC60396F-3C06-4FAC-8EDC-EC8D636A17FF}" destId="{2763FA85-28DE-DF46-97CD-2C4217F3650B}" srcOrd="1" destOrd="0" presId="urn:microsoft.com/office/officeart/2005/8/layout/list1"/>
    <dgm:cxn modelId="{BDC3205D-CCFA-46C7-81BB-8DD5D892A5F9}" srcId="{DC60396F-3C06-4FAC-8EDC-EC8D636A17FF}" destId="{446C69BA-4348-4700-884F-DCA99DE08BD7}" srcOrd="3" destOrd="0" parTransId="{7F997FFE-13BF-45B0-829B-229BCC2818CE}" sibTransId="{EE1F48E9-D113-40C7-94DD-6C8DBD031013}"/>
    <dgm:cxn modelId="{3B62B863-B0A4-49F9-8587-6C175A80516C}" srcId="{BF24A8AE-AA53-4720-9CBA-E4A18AF9B7DE}" destId="{DC60396F-3C06-4FAC-8EDC-EC8D636A17FF}" srcOrd="0" destOrd="0" parTransId="{EBB11B13-96CC-47E6-8300-21DABA89AC07}" sibTransId="{A159BDA9-04E4-4772-B00B-AAC98C7884C8}"/>
    <dgm:cxn modelId="{20A94B71-1B91-496B-97AE-B4921A89CCCE}" srcId="{DC60396F-3C06-4FAC-8EDC-EC8D636A17FF}" destId="{97DAA5AF-8002-42CD-93E8-CE9DD85A8340}" srcOrd="1" destOrd="0" parTransId="{8AB0F499-65DD-4021-AC48-906538637F70}" sibTransId="{61B1F30E-4AE3-45D7-87D0-4EB3A884EC0B}"/>
    <dgm:cxn modelId="{26F47F92-95E8-46B5-9685-445A86F5D51F}" srcId="{DC60396F-3C06-4FAC-8EDC-EC8D636A17FF}" destId="{D5272304-24CE-4F79-B6E3-9D44E4092BB6}" srcOrd="0" destOrd="0" parTransId="{BBD09DFF-34B2-4522-A263-4870FC29B04D}" sibTransId="{0474573D-CABF-48F1-91B7-E1840703C671}"/>
    <dgm:cxn modelId="{DF5B1AB6-69AB-6C4F-A31D-7B2E44458CFC}" type="presOf" srcId="{086DAA9B-FFF9-47ED-BD11-5B4D7F04CA28}" destId="{7BB6725D-9A6C-D640-B949-C29B9746732B}" srcOrd="0" destOrd="2" presId="urn:microsoft.com/office/officeart/2005/8/layout/list1"/>
    <dgm:cxn modelId="{85BA06BC-8E64-F84F-A56A-F3340D6ADCC3}" type="presOf" srcId="{446C69BA-4348-4700-884F-DCA99DE08BD7}" destId="{7BB6725D-9A6C-D640-B949-C29B9746732B}" srcOrd="0" destOrd="3" presId="urn:microsoft.com/office/officeart/2005/8/layout/list1"/>
    <dgm:cxn modelId="{0154D6BF-22B7-4761-AED6-F0636E680791}" srcId="{DC60396F-3C06-4FAC-8EDC-EC8D636A17FF}" destId="{086DAA9B-FFF9-47ED-BD11-5B4D7F04CA28}" srcOrd="2" destOrd="0" parTransId="{1398B2F6-A81D-4753-AD81-B4463171636F}" sibTransId="{A77B60BA-E613-4151-9AED-C9861A4891AB}"/>
    <dgm:cxn modelId="{60FEBEB4-C8F4-3F4A-AFB2-B55FD2EB5DDA}" type="presParOf" srcId="{F6E3448E-F194-ED40-9A5C-76C429DA5521}" destId="{661A26F5-5FAA-6741-9E93-2A6E859B9601}" srcOrd="0" destOrd="0" presId="urn:microsoft.com/office/officeart/2005/8/layout/list1"/>
    <dgm:cxn modelId="{2A529873-3260-C74A-B419-1E2B17C89619}" type="presParOf" srcId="{661A26F5-5FAA-6741-9E93-2A6E859B9601}" destId="{A646355F-B853-0A46-96E5-7BF90F17AEDB}" srcOrd="0" destOrd="0" presId="urn:microsoft.com/office/officeart/2005/8/layout/list1"/>
    <dgm:cxn modelId="{6FDDEADE-1D6C-7E40-A63B-B91B7783C3B1}" type="presParOf" srcId="{661A26F5-5FAA-6741-9E93-2A6E859B9601}" destId="{2763FA85-28DE-DF46-97CD-2C4217F3650B}" srcOrd="1" destOrd="0" presId="urn:microsoft.com/office/officeart/2005/8/layout/list1"/>
    <dgm:cxn modelId="{0D3ACDAF-C584-A34F-9A3E-5165C29B438A}" type="presParOf" srcId="{F6E3448E-F194-ED40-9A5C-76C429DA5521}" destId="{123647EC-E8E6-5B4D-9763-BD96F83EDFBE}" srcOrd="1" destOrd="0" presId="urn:microsoft.com/office/officeart/2005/8/layout/list1"/>
    <dgm:cxn modelId="{F1683668-5861-0C4F-A0D2-C7BB13B6E4C0}" type="presParOf" srcId="{F6E3448E-F194-ED40-9A5C-76C429DA5521}" destId="{7BB6725D-9A6C-D640-B949-C29B9746732B}" srcOrd="2" destOrd="0" presId="urn:microsoft.com/office/officeart/2005/8/layout/list1"/>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F24A8AE-AA53-4720-9CBA-E4A18AF9B7D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C60396F-3C06-4FAC-8EDC-EC8D636A17FF}">
      <dgm:prSet/>
      <dgm:spPr/>
      <dgm:t>
        <a:bodyPr/>
        <a:lstStyle/>
        <a:p>
          <a:r>
            <a:rPr lang="en-US" dirty="0"/>
            <a:t>WIRELESS RISK MANAGEMENT: </a:t>
          </a:r>
        </a:p>
      </dgm:t>
    </dgm:pt>
    <dgm:pt modelId="{EBB11B13-96CC-47E6-8300-21DABA89AC07}" type="parTrans" cxnId="{3B62B863-B0A4-49F9-8587-6C175A80516C}">
      <dgm:prSet/>
      <dgm:spPr/>
      <dgm:t>
        <a:bodyPr/>
        <a:lstStyle/>
        <a:p>
          <a:endParaRPr lang="en-US"/>
        </a:p>
      </dgm:t>
    </dgm:pt>
    <dgm:pt modelId="{A159BDA9-04E4-4772-B00B-AAC98C7884C8}" type="sibTrans" cxnId="{3B62B863-B0A4-49F9-8587-6C175A80516C}">
      <dgm:prSet/>
      <dgm:spPr/>
      <dgm:t>
        <a:bodyPr/>
        <a:lstStyle/>
        <a:p>
          <a:endParaRPr lang="en-US"/>
        </a:p>
      </dgm:t>
    </dgm:pt>
    <dgm:pt modelId="{D5272304-24CE-4F79-B6E3-9D44E4092BB6}">
      <dgm:prSet/>
      <dgm:spPr/>
      <dgm:t>
        <a:bodyPr/>
        <a:lstStyle/>
        <a:p>
          <a:r>
            <a:rPr lang="en-US" dirty="0"/>
            <a:t>MANIPULATION OF DNS SERVER SETTINGS </a:t>
          </a:r>
        </a:p>
      </dgm:t>
    </dgm:pt>
    <dgm:pt modelId="{BBD09DFF-34B2-4522-A263-4870FC29B04D}" type="parTrans" cxnId="{26F47F92-95E8-46B5-9685-445A86F5D51F}">
      <dgm:prSet/>
      <dgm:spPr/>
      <dgm:t>
        <a:bodyPr/>
        <a:lstStyle/>
        <a:p>
          <a:endParaRPr lang="en-US"/>
        </a:p>
      </dgm:t>
    </dgm:pt>
    <dgm:pt modelId="{0474573D-CABF-48F1-91B7-E1840703C671}" type="sibTrans" cxnId="{26F47F92-95E8-46B5-9685-445A86F5D51F}">
      <dgm:prSet/>
      <dgm:spPr/>
      <dgm:t>
        <a:bodyPr/>
        <a:lstStyle/>
        <a:p>
          <a:endParaRPr lang="en-US"/>
        </a:p>
      </dgm:t>
    </dgm:pt>
    <dgm:pt modelId="{97DAA5AF-8002-42CD-93E8-CE9DD85A8340}">
      <dgm:prSet/>
      <dgm:spPr/>
      <dgm:t>
        <a:bodyPr/>
        <a:lstStyle/>
        <a:p>
          <a:r>
            <a:rPr lang="en-US" dirty="0"/>
            <a:t>MOUNTING FIRMWARE ON ROUTERS</a:t>
          </a:r>
        </a:p>
      </dgm:t>
    </dgm:pt>
    <dgm:pt modelId="{8AB0F499-65DD-4021-AC48-906538637F70}" type="parTrans" cxnId="{20A94B71-1B91-496B-97AE-B4921A89CCCE}">
      <dgm:prSet/>
      <dgm:spPr/>
      <dgm:t>
        <a:bodyPr/>
        <a:lstStyle/>
        <a:p>
          <a:endParaRPr lang="en-US"/>
        </a:p>
      </dgm:t>
    </dgm:pt>
    <dgm:pt modelId="{61B1F30E-4AE3-45D7-87D0-4EB3A884EC0B}" type="sibTrans" cxnId="{20A94B71-1B91-496B-97AE-B4921A89CCCE}">
      <dgm:prSet/>
      <dgm:spPr/>
      <dgm:t>
        <a:bodyPr/>
        <a:lstStyle/>
        <a:p>
          <a:endParaRPr lang="en-US"/>
        </a:p>
      </dgm:t>
    </dgm:pt>
    <dgm:pt modelId="{086DAA9B-FFF9-47ED-BD11-5B4D7F04CA28}">
      <dgm:prSet/>
      <dgm:spPr/>
      <dgm:t>
        <a:bodyPr/>
        <a:lstStyle/>
        <a:p>
          <a:r>
            <a:rPr lang="en-US" dirty="0"/>
            <a:t>BLOCKING LEGITIMATE BLUETOOTH TRAFFIC</a:t>
          </a:r>
        </a:p>
      </dgm:t>
    </dgm:pt>
    <dgm:pt modelId="{1398B2F6-A81D-4753-AD81-B4463171636F}" type="parTrans" cxnId="{0154D6BF-22B7-4761-AED6-F0636E680791}">
      <dgm:prSet/>
      <dgm:spPr/>
      <dgm:t>
        <a:bodyPr/>
        <a:lstStyle/>
        <a:p>
          <a:endParaRPr lang="en-US"/>
        </a:p>
      </dgm:t>
    </dgm:pt>
    <dgm:pt modelId="{A77B60BA-E613-4151-9AED-C9861A4891AB}" type="sibTrans" cxnId="{0154D6BF-22B7-4761-AED6-F0636E680791}">
      <dgm:prSet/>
      <dgm:spPr/>
      <dgm:t>
        <a:bodyPr/>
        <a:lstStyle/>
        <a:p>
          <a:endParaRPr lang="en-US"/>
        </a:p>
      </dgm:t>
    </dgm:pt>
    <dgm:pt modelId="{446C69BA-4348-4700-884F-DCA99DE08BD7}">
      <dgm:prSet/>
      <dgm:spPr/>
      <dgm:t>
        <a:bodyPr/>
        <a:lstStyle/>
        <a:p>
          <a:r>
            <a:rPr lang="en-US" dirty="0"/>
            <a:t>LOSS OF CONTROL OVER NETWORK INFRASTRUCTURE</a:t>
          </a:r>
        </a:p>
      </dgm:t>
    </dgm:pt>
    <dgm:pt modelId="{7F997FFE-13BF-45B0-829B-229BCC2818CE}" type="parTrans" cxnId="{BDC3205D-CCFA-46C7-81BB-8DD5D892A5F9}">
      <dgm:prSet/>
      <dgm:spPr/>
      <dgm:t>
        <a:bodyPr/>
        <a:lstStyle/>
        <a:p>
          <a:endParaRPr lang="en-US"/>
        </a:p>
      </dgm:t>
    </dgm:pt>
    <dgm:pt modelId="{EE1F48E9-D113-40C7-94DD-6C8DBD031013}" type="sibTrans" cxnId="{BDC3205D-CCFA-46C7-81BB-8DD5D892A5F9}">
      <dgm:prSet/>
      <dgm:spPr/>
      <dgm:t>
        <a:bodyPr/>
        <a:lstStyle/>
        <a:p>
          <a:endParaRPr lang="en-US"/>
        </a:p>
      </dgm:t>
    </dgm:pt>
    <dgm:pt modelId="{6BBE900F-25ED-47D2-AF97-EA080D4627A2}">
      <dgm:prSet/>
      <dgm:spPr/>
      <dgm:t>
        <a:bodyPr/>
        <a:lstStyle/>
        <a:p>
          <a:r>
            <a:rPr lang="en-US" dirty="0"/>
            <a:t>DATA MODIFICATION AND INSTALLATION OF MALWARE</a:t>
          </a:r>
        </a:p>
      </dgm:t>
    </dgm:pt>
    <dgm:pt modelId="{E0EA91C5-7A18-4D18-B15E-4F01385CB66B}" type="parTrans" cxnId="{B8957E0F-1E98-4FE1-9D63-CCE2FC723003}">
      <dgm:prSet/>
      <dgm:spPr/>
      <dgm:t>
        <a:bodyPr/>
        <a:lstStyle/>
        <a:p>
          <a:endParaRPr lang="en-US"/>
        </a:p>
      </dgm:t>
    </dgm:pt>
    <dgm:pt modelId="{ED018BCF-29D0-4F32-AE43-0B4E1D9662F3}" type="sibTrans" cxnId="{B8957E0F-1E98-4FE1-9D63-CCE2FC723003}">
      <dgm:prSet/>
      <dgm:spPr/>
      <dgm:t>
        <a:bodyPr/>
        <a:lstStyle/>
        <a:p>
          <a:endParaRPr lang="en-US"/>
        </a:p>
      </dgm:t>
    </dgm:pt>
    <dgm:pt modelId="{F6E3448E-F194-ED40-9A5C-76C429DA5521}" type="pres">
      <dgm:prSet presAssocID="{BF24A8AE-AA53-4720-9CBA-E4A18AF9B7DE}" presName="linear" presStyleCnt="0">
        <dgm:presLayoutVars>
          <dgm:dir/>
          <dgm:animLvl val="lvl"/>
          <dgm:resizeHandles val="exact"/>
        </dgm:presLayoutVars>
      </dgm:prSet>
      <dgm:spPr/>
    </dgm:pt>
    <dgm:pt modelId="{661A26F5-5FAA-6741-9E93-2A6E859B9601}" type="pres">
      <dgm:prSet presAssocID="{DC60396F-3C06-4FAC-8EDC-EC8D636A17FF}" presName="parentLin" presStyleCnt="0"/>
      <dgm:spPr/>
    </dgm:pt>
    <dgm:pt modelId="{A646355F-B853-0A46-96E5-7BF90F17AEDB}" type="pres">
      <dgm:prSet presAssocID="{DC60396F-3C06-4FAC-8EDC-EC8D636A17FF}" presName="parentLeftMargin" presStyleLbl="node1" presStyleIdx="0" presStyleCnt="1"/>
      <dgm:spPr/>
    </dgm:pt>
    <dgm:pt modelId="{2763FA85-28DE-DF46-97CD-2C4217F3650B}" type="pres">
      <dgm:prSet presAssocID="{DC60396F-3C06-4FAC-8EDC-EC8D636A17FF}" presName="parentText" presStyleLbl="node1" presStyleIdx="0" presStyleCnt="1" custLinFactY="-100000" custLinFactNeighborX="10095" custLinFactNeighborY="-173775">
        <dgm:presLayoutVars>
          <dgm:chMax val="0"/>
          <dgm:bulletEnabled val="1"/>
        </dgm:presLayoutVars>
      </dgm:prSet>
      <dgm:spPr/>
    </dgm:pt>
    <dgm:pt modelId="{123647EC-E8E6-5B4D-9763-BD96F83EDFBE}" type="pres">
      <dgm:prSet presAssocID="{DC60396F-3C06-4FAC-8EDC-EC8D636A17FF}" presName="negativeSpace" presStyleCnt="0"/>
      <dgm:spPr/>
    </dgm:pt>
    <dgm:pt modelId="{7BB6725D-9A6C-D640-B949-C29B9746732B}" type="pres">
      <dgm:prSet presAssocID="{DC60396F-3C06-4FAC-8EDC-EC8D636A17FF}" presName="childText" presStyleLbl="conFgAcc1" presStyleIdx="0" presStyleCnt="1">
        <dgm:presLayoutVars>
          <dgm:bulletEnabled val="1"/>
        </dgm:presLayoutVars>
      </dgm:prSet>
      <dgm:spPr/>
    </dgm:pt>
  </dgm:ptLst>
  <dgm:cxnLst>
    <dgm:cxn modelId="{4F849F03-D567-1145-90E8-BE499E3EB3C5}" type="presOf" srcId="{97DAA5AF-8002-42CD-93E8-CE9DD85A8340}" destId="{7BB6725D-9A6C-D640-B949-C29B9746732B}" srcOrd="0" destOrd="1" presId="urn:microsoft.com/office/officeart/2005/8/layout/list1"/>
    <dgm:cxn modelId="{B4ADD20B-9985-9144-88D2-69E7884ED1AA}" type="presOf" srcId="{D5272304-24CE-4F79-B6E3-9D44E4092BB6}" destId="{7BB6725D-9A6C-D640-B949-C29B9746732B}" srcOrd="0" destOrd="0" presId="urn:microsoft.com/office/officeart/2005/8/layout/list1"/>
    <dgm:cxn modelId="{B8957E0F-1E98-4FE1-9D63-CCE2FC723003}" srcId="{DC60396F-3C06-4FAC-8EDC-EC8D636A17FF}" destId="{6BBE900F-25ED-47D2-AF97-EA080D4627A2}" srcOrd="4" destOrd="0" parTransId="{E0EA91C5-7A18-4D18-B15E-4F01385CB66B}" sibTransId="{ED018BCF-29D0-4F32-AE43-0B4E1D9662F3}"/>
    <dgm:cxn modelId="{306EF31F-31D7-774B-B62B-E73E36412F4D}" type="presOf" srcId="{BF24A8AE-AA53-4720-9CBA-E4A18AF9B7DE}" destId="{F6E3448E-F194-ED40-9A5C-76C429DA5521}" srcOrd="0" destOrd="0" presId="urn:microsoft.com/office/officeart/2005/8/layout/list1"/>
    <dgm:cxn modelId="{38EB0326-C1DE-7642-8E0B-36AFB7369CC2}" type="presOf" srcId="{6BBE900F-25ED-47D2-AF97-EA080D4627A2}" destId="{7BB6725D-9A6C-D640-B949-C29B9746732B}" srcOrd="0" destOrd="4" presId="urn:microsoft.com/office/officeart/2005/8/layout/list1"/>
    <dgm:cxn modelId="{36A15946-C402-1644-9BF6-F6D085E6306F}" type="presOf" srcId="{DC60396F-3C06-4FAC-8EDC-EC8D636A17FF}" destId="{A646355F-B853-0A46-96E5-7BF90F17AEDB}" srcOrd="0" destOrd="0" presId="urn:microsoft.com/office/officeart/2005/8/layout/list1"/>
    <dgm:cxn modelId="{AB78D257-28EC-C341-8FFC-891D273CD768}" type="presOf" srcId="{DC60396F-3C06-4FAC-8EDC-EC8D636A17FF}" destId="{2763FA85-28DE-DF46-97CD-2C4217F3650B}" srcOrd="1" destOrd="0" presId="urn:microsoft.com/office/officeart/2005/8/layout/list1"/>
    <dgm:cxn modelId="{BDC3205D-CCFA-46C7-81BB-8DD5D892A5F9}" srcId="{DC60396F-3C06-4FAC-8EDC-EC8D636A17FF}" destId="{446C69BA-4348-4700-884F-DCA99DE08BD7}" srcOrd="3" destOrd="0" parTransId="{7F997FFE-13BF-45B0-829B-229BCC2818CE}" sibTransId="{EE1F48E9-D113-40C7-94DD-6C8DBD031013}"/>
    <dgm:cxn modelId="{3B62B863-B0A4-49F9-8587-6C175A80516C}" srcId="{BF24A8AE-AA53-4720-9CBA-E4A18AF9B7DE}" destId="{DC60396F-3C06-4FAC-8EDC-EC8D636A17FF}" srcOrd="0" destOrd="0" parTransId="{EBB11B13-96CC-47E6-8300-21DABA89AC07}" sibTransId="{A159BDA9-04E4-4772-B00B-AAC98C7884C8}"/>
    <dgm:cxn modelId="{20A94B71-1B91-496B-97AE-B4921A89CCCE}" srcId="{DC60396F-3C06-4FAC-8EDC-EC8D636A17FF}" destId="{97DAA5AF-8002-42CD-93E8-CE9DD85A8340}" srcOrd="1" destOrd="0" parTransId="{8AB0F499-65DD-4021-AC48-906538637F70}" sibTransId="{61B1F30E-4AE3-45D7-87D0-4EB3A884EC0B}"/>
    <dgm:cxn modelId="{26F47F92-95E8-46B5-9685-445A86F5D51F}" srcId="{DC60396F-3C06-4FAC-8EDC-EC8D636A17FF}" destId="{D5272304-24CE-4F79-B6E3-9D44E4092BB6}" srcOrd="0" destOrd="0" parTransId="{BBD09DFF-34B2-4522-A263-4870FC29B04D}" sibTransId="{0474573D-CABF-48F1-91B7-E1840703C671}"/>
    <dgm:cxn modelId="{DF5B1AB6-69AB-6C4F-A31D-7B2E44458CFC}" type="presOf" srcId="{086DAA9B-FFF9-47ED-BD11-5B4D7F04CA28}" destId="{7BB6725D-9A6C-D640-B949-C29B9746732B}" srcOrd="0" destOrd="2" presId="urn:microsoft.com/office/officeart/2005/8/layout/list1"/>
    <dgm:cxn modelId="{85BA06BC-8E64-F84F-A56A-F3340D6ADCC3}" type="presOf" srcId="{446C69BA-4348-4700-884F-DCA99DE08BD7}" destId="{7BB6725D-9A6C-D640-B949-C29B9746732B}" srcOrd="0" destOrd="3" presId="urn:microsoft.com/office/officeart/2005/8/layout/list1"/>
    <dgm:cxn modelId="{0154D6BF-22B7-4761-AED6-F0636E680791}" srcId="{DC60396F-3C06-4FAC-8EDC-EC8D636A17FF}" destId="{086DAA9B-FFF9-47ED-BD11-5B4D7F04CA28}" srcOrd="2" destOrd="0" parTransId="{1398B2F6-A81D-4753-AD81-B4463171636F}" sibTransId="{A77B60BA-E613-4151-9AED-C9861A4891AB}"/>
    <dgm:cxn modelId="{60FEBEB4-C8F4-3F4A-AFB2-B55FD2EB5DDA}" type="presParOf" srcId="{F6E3448E-F194-ED40-9A5C-76C429DA5521}" destId="{661A26F5-5FAA-6741-9E93-2A6E859B9601}" srcOrd="0" destOrd="0" presId="urn:microsoft.com/office/officeart/2005/8/layout/list1"/>
    <dgm:cxn modelId="{2A529873-3260-C74A-B419-1E2B17C89619}" type="presParOf" srcId="{661A26F5-5FAA-6741-9E93-2A6E859B9601}" destId="{A646355F-B853-0A46-96E5-7BF90F17AEDB}" srcOrd="0" destOrd="0" presId="urn:microsoft.com/office/officeart/2005/8/layout/list1"/>
    <dgm:cxn modelId="{6FDDEADE-1D6C-7E40-A63B-B91B7783C3B1}" type="presParOf" srcId="{661A26F5-5FAA-6741-9E93-2A6E859B9601}" destId="{2763FA85-28DE-DF46-97CD-2C4217F3650B}" srcOrd="1" destOrd="0" presId="urn:microsoft.com/office/officeart/2005/8/layout/list1"/>
    <dgm:cxn modelId="{0D3ACDAF-C584-A34F-9A3E-5165C29B438A}" type="presParOf" srcId="{F6E3448E-F194-ED40-9A5C-76C429DA5521}" destId="{123647EC-E8E6-5B4D-9763-BD96F83EDFBE}" srcOrd="1" destOrd="0" presId="urn:microsoft.com/office/officeart/2005/8/layout/list1"/>
    <dgm:cxn modelId="{F1683668-5861-0C4F-A0D2-C7BB13B6E4C0}" type="presParOf" srcId="{F6E3448E-F194-ED40-9A5C-76C429DA5521}" destId="{7BB6725D-9A6C-D640-B949-C29B9746732B}" srcOrd="2" destOrd="0" presId="urn:microsoft.com/office/officeart/2005/8/layout/list1"/>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C0A836-55A0-354A-AAC6-0F4A23D2F1CD}">
      <dsp:nvSpPr>
        <dsp:cNvPr id="0" name=""/>
        <dsp:cNvSpPr/>
      </dsp:nvSpPr>
      <dsp:spPr>
        <a:xfrm>
          <a:off x="0" y="666"/>
          <a:ext cx="745236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59F4C5-C063-DA4A-89F6-5F8B6ACE212B}">
      <dsp:nvSpPr>
        <dsp:cNvPr id="0" name=""/>
        <dsp:cNvSpPr/>
      </dsp:nvSpPr>
      <dsp:spPr>
        <a:xfrm>
          <a:off x="0" y="666"/>
          <a:ext cx="7452360" cy="10916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To understand the value of assets, data and people that constitute the organization</a:t>
          </a:r>
        </a:p>
      </dsp:txBody>
      <dsp:txXfrm>
        <a:off x="0" y="666"/>
        <a:ext cx="7452360" cy="1091674"/>
      </dsp:txXfrm>
    </dsp:sp>
    <dsp:sp modelId="{8A5B7677-DFD3-3541-AB7D-C7EAF3F7E920}">
      <dsp:nvSpPr>
        <dsp:cNvPr id="0" name=""/>
        <dsp:cNvSpPr/>
      </dsp:nvSpPr>
      <dsp:spPr>
        <a:xfrm>
          <a:off x="0" y="1092341"/>
          <a:ext cx="745236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4180DC3-6C0A-A04E-A9BD-50C9694335CB}">
      <dsp:nvSpPr>
        <dsp:cNvPr id="0" name=""/>
        <dsp:cNvSpPr/>
      </dsp:nvSpPr>
      <dsp:spPr>
        <a:xfrm>
          <a:off x="0" y="1092341"/>
          <a:ext cx="7452360" cy="10916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Understanding organizational vulnerabilities, operational priorities and ROI</a:t>
          </a:r>
        </a:p>
      </dsp:txBody>
      <dsp:txXfrm>
        <a:off x="0" y="1092341"/>
        <a:ext cx="7452360" cy="1091674"/>
      </dsp:txXfrm>
    </dsp:sp>
    <dsp:sp modelId="{9107DA12-B3F2-A747-AC6E-B60C994F073B}">
      <dsp:nvSpPr>
        <dsp:cNvPr id="0" name=""/>
        <dsp:cNvSpPr/>
      </dsp:nvSpPr>
      <dsp:spPr>
        <a:xfrm>
          <a:off x="0" y="2184015"/>
          <a:ext cx="745236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AEF1D9-1268-CF4F-8E12-F0C686605D96}">
      <dsp:nvSpPr>
        <dsp:cNvPr id="0" name=""/>
        <dsp:cNvSpPr/>
      </dsp:nvSpPr>
      <dsp:spPr>
        <a:xfrm>
          <a:off x="0" y="2184015"/>
          <a:ext cx="7452360" cy="10916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Aligning security investments to meet business objectives with minimal loss</a:t>
          </a:r>
        </a:p>
      </dsp:txBody>
      <dsp:txXfrm>
        <a:off x="0" y="2184015"/>
        <a:ext cx="7452360" cy="1091674"/>
      </dsp:txXfrm>
    </dsp:sp>
    <dsp:sp modelId="{7DAA4417-E8AF-8143-BAB6-86CF1F536ACF}">
      <dsp:nvSpPr>
        <dsp:cNvPr id="0" name=""/>
        <dsp:cNvSpPr/>
      </dsp:nvSpPr>
      <dsp:spPr>
        <a:xfrm>
          <a:off x="0" y="3275690"/>
          <a:ext cx="745236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50EDFB3-035E-D84D-AE38-17DDC51F0CC1}">
      <dsp:nvSpPr>
        <dsp:cNvPr id="0" name=""/>
        <dsp:cNvSpPr/>
      </dsp:nvSpPr>
      <dsp:spPr>
        <a:xfrm>
          <a:off x="0" y="3275690"/>
          <a:ext cx="7452360" cy="10916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Evaluating roles and responsibilities to determine workforce recommendations.</a:t>
          </a:r>
        </a:p>
      </dsp:txBody>
      <dsp:txXfrm>
        <a:off x="0" y="3275690"/>
        <a:ext cx="7452360" cy="1091674"/>
      </dsp:txXfrm>
    </dsp:sp>
    <dsp:sp modelId="{DBC9AFD0-85F2-A949-BE69-054940A98A9E}">
      <dsp:nvSpPr>
        <dsp:cNvPr id="0" name=""/>
        <dsp:cNvSpPr/>
      </dsp:nvSpPr>
      <dsp:spPr>
        <a:xfrm>
          <a:off x="0" y="4367364"/>
          <a:ext cx="7452360" cy="0"/>
        </a:xfrm>
        <a:prstGeom prst="line">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BEB80FB-FC60-014F-8865-38D27B7C1F26}">
      <dsp:nvSpPr>
        <dsp:cNvPr id="0" name=""/>
        <dsp:cNvSpPr/>
      </dsp:nvSpPr>
      <dsp:spPr>
        <a:xfrm>
          <a:off x="0" y="4367364"/>
          <a:ext cx="7452360" cy="10916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To comply with government laws and regulations</a:t>
          </a:r>
        </a:p>
      </dsp:txBody>
      <dsp:txXfrm>
        <a:off x="0" y="4367364"/>
        <a:ext cx="7452360" cy="10916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6725D-9A6C-D640-B949-C29B9746732B}">
      <dsp:nvSpPr>
        <dsp:cNvPr id="0" name=""/>
        <dsp:cNvSpPr/>
      </dsp:nvSpPr>
      <dsp:spPr>
        <a:xfrm>
          <a:off x="0" y="243277"/>
          <a:ext cx="5588000" cy="1499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33691" tIns="291592" rIns="433691" bIns="99568" numCol="1" spcCol="1270" anchor="t" anchorCtr="0">
          <a:noAutofit/>
        </a:bodyPr>
        <a:lstStyle/>
        <a:p>
          <a:pPr marL="114300" lvl="1" indent="-114300" algn="l" defTabSz="622300">
            <a:lnSpc>
              <a:spcPct val="90000"/>
            </a:lnSpc>
            <a:spcBef>
              <a:spcPct val="0"/>
            </a:spcBef>
            <a:spcAft>
              <a:spcPct val="15000"/>
            </a:spcAft>
            <a:buChar char="•"/>
          </a:pPr>
          <a:r>
            <a:rPr lang="en-US" sz="1400" kern="1200" dirty="0"/>
            <a:t>INTERRUPTION OF OPERATIONS</a:t>
          </a:r>
        </a:p>
        <a:p>
          <a:pPr marL="114300" lvl="1" indent="-114300" algn="l" defTabSz="622300">
            <a:lnSpc>
              <a:spcPct val="90000"/>
            </a:lnSpc>
            <a:spcBef>
              <a:spcPct val="0"/>
            </a:spcBef>
            <a:spcAft>
              <a:spcPct val="15000"/>
            </a:spcAft>
            <a:buChar char="•"/>
          </a:pPr>
          <a:r>
            <a:rPr lang="en-US" sz="1400" kern="1200" dirty="0"/>
            <a:t>UNAVAILABILITY OF SERVICES</a:t>
          </a:r>
        </a:p>
        <a:p>
          <a:pPr marL="114300" lvl="1" indent="-114300" algn="l" defTabSz="622300">
            <a:lnSpc>
              <a:spcPct val="90000"/>
            </a:lnSpc>
            <a:spcBef>
              <a:spcPct val="0"/>
            </a:spcBef>
            <a:spcAft>
              <a:spcPct val="15000"/>
            </a:spcAft>
            <a:buChar char="•"/>
          </a:pPr>
          <a:r>
            <a:rPr lang="en-US" sz="1400" kern="1200" dirty="0"/>
            <a:t>NETWORK RELATED ATTACKS</a:t>
          </a:r>
        </a:p>
        <a:p>
          <a:pPr marL="114300" lvl="1" indent="-114300" algn="l" defTabSz="622300">
            <a:lnSpc>
              <a:spcPct val="90000"/>
            </a:lnSpc>
            <a:spcBef>
              <a:spcPct val="0"/>
            </a:spcBef>
            <a:spcAft>
              <a:spcPct val="15000"/>
            </a:spcAft>
            <a:buChar char="•"/>
          </a:pPr>
          <a:r>
            <a:rPr lang="en-US" sz="1400" kern="1200" dirty="0"/>
            <a:t>DAMAGE AND LOSS OF PHYSICAL ASSETS</a:t>
          </a:r>
        </a:p>
        <a:p>
          <a:pPr marL="114300" lvl="1" indent="-114300" algn="l" defTabSz="622300">
            <a:lnSpc>
              <a:spcPct val="90000"/>
            </a:lnSpc>
            <a:spcBef>
              <a:spcPct val="0"/>
            </a:spcBef>
            <a:spcAft>
              <a:spcPct val="15000"/>
            </a:spcAft>
            <a:buChar char="•"/>
          </a:pPr>
          <a:r>
            <a:rPr lang="en-US" sz="1400" kern="1200" dirty="0"/>
            <a:t>IMPROPER FUNCTION OF INFRASTRUCTURE</a:t>
          </a:r>
        </a:p>
      </dsp:txBody>
      <dsp:txXfrm>
        <a:off x="0" y="243277"/>
        <a:ext cx="5588000" cy="1499400"/>
      </dsp:txXfrm>
    </dsp:sp>
    <dsp:sp modelId="{2763FA85-28DE-DF46-97CD-2C4217F3650B}">
      <dsp:nvSpPr>
        <dsp:cNvPr id="0" name=""/>
        <dsp:cNvSpPr/>
      </dsp:nvSpPr>
      <dsp:spPr>
        <a:xfrm>
          <a:off x="307605" y="0"/>
          <a:ext cx="3911600" cy="413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7849" tIns="0" rIns="147849" bIns="0" numCol="1" spcCol="1270" anchor="ctr" anchorCtr="0">
          <a:noAutofit/>
        </a:bodyPr>
        <a:lstStyle/>
        <a:p>
          <a:pPr marL="0" lvl="0" indent="0" algn="l" defTabSz="622300">
            <a:lnSpc>
              <a:spcPct val="90000"/>
            </a:lnSpc>
            <a:spcBef>
              <a:spcPct val="0"/>
            </a:spcBef>
            <a:spcAft>
              <a:spcPct val="35000"/>
            </a:spcAft>
            <a:buNone/>
          </a:pPr>
          <a:r>
            <a:rPr lang="en-US" sz="1400" kern="1200" dirty="0"/>
            <a:t>ACCESS CONTROL RISK MANAGEMENT: </a:t>
          </a:r>
        </a:p>
      </dsp:txBody>
      <dsp:txXfrm>
        <a:off x="327780" y="20175"/>
        <a:ext cx="3871250" cy="37293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6725D-9A6C-D640-B949-C29B9746732B}">
      <dsp:nvSpPr>
        <dsp:cNvPr id="0" name=""/>
        <dsp:cNvSpPr/>
      </dsp:nvSpPr>
      <dsp:spPr>
        <a:xfrm>
          <a:off x="0" y="279913"/>
          <a:ext cx="6350000" cy="1499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2831" tIns="291592" rIns="492831" bIns="99568" numCol="1" spcCol="1270" anchor="t" anchorCtr="0">
          <a:noAutofit/>
        </a:bodyPr>
        <a:lstStyle/>
        <a:p>
          <a:pPr marL="114300" lvl="1" indent="-114300" algn="l" defTabSz="622300">
            <a:lnSpc>
              <a:spcPct val="90000"/>
            </a:lnSpc>
            <a:spcBef>
              <a:spcPct val="0"/>
            </a:spcBef>
            <a:spcAft>
              <a:spcPct val="15000"/>
            </a:spcAft>
            <a:buChar char="•"/>
          </a:pPr>
          <a:r>
            <a:rPr lang="en-US" sz="1400" kern="1200" dirty="0"/>
            <a:t>DETERIORATION OF NETWORK LINKS THROUGHPUT</a:t>
          </a:r>
        </a:p>
        <a:p>
          <a:pPr marL="114300" lvl="1" indent="-114300" algn="l" defTabSz="622300">
            <a:lnSpc>
              <a:spcPct val="90000"/>
            </a:lnSpc>
            <a:spcBef>
              <a:spcPct val="0"/>
            </a:spcBef>
            <a:spcAft>
              <a:spcPct val="15000"/>
            </a:spcAft>
            <a:buChar char="•"/>
          </a:pPr>
          <a:r>
            <a:rPr lang="en-US" sz="1400" kern="1200" dirty="0"/>
            <a:t>LOSS OF PERSONALLY IDENTIFIED INFORMATION</a:t>
          </a:r>
        </a:p>
        <a:p>
          <a:pPr marL="114300" lvl="1" indent="-114300" algn="l" defTabSz="622300">
            <a:lnSpc>
              <a:spcPct val="90000"/>
            </a:lnSpc>
            <a:spcBef>
              <a:spcPct val="0"/>
            </a:spcBef>
            <a:spcAft>
              <a:spcPct val="15000"/>
            </a:spcAft>
            <a:buChar char="•"/>
          </a:pPr>
          <a:r>
            <a:rPr lang="en-US" sz="1400" kern="1200" dirty="0"/>
            <a:t>MASQUERADE AS AN AUTHORIZED USERS</a:t>
          </a:r>
        </a:p>
        <a:p>
          <a:pPr marL="114300" lvl="1" indent="-114300" algn="l" defTabSz="622300">
            <a:lnSpc>
              <a:spcPct val="90000"/>
            </a:lnSpc>
            <a:spcBef>
              <a:spcPct val="0"/>
            </a:spcBef>
            <a:spcAft>
              <a:spcPct val="15000"/>
            </a:spcAft>
            <a:buChar char="•"/>
          </a:pPr>
          <a:r>
            <a:rPr lang="en-US" sz="1400" kern="1200" dirty="0"/>
            <a:t>CREATION OF BACKDOORS DUE TO ROGUE AP</a:t>
          </a:r>
        </a:p>
        <a:p>
          <a:pPr marL="114300" lvl="1" indent="-114300" algn="l" defTabSz="622300">
            <a:lnSpc>
              <a:spcPct val="90000"/>
            </a:lnSpc>
            <a:spcBef>
              <a:spcPct val="0"/>
            </a:spcBef>
            <a:spcAft>
              <a:spcPct val="15000"/>
            </a:spcAft>
            <a:buChar char="•"/>
          </a:pPr>
          <a:r>
            <a:rPr lang="en-US" sz="1400" kern="1200" dirty="0"/>
            <a:t>INSTALLATION OF MALWARTE ON SYSTEMS</a:t>
          </a:r>
        </a:p>
      </dsp:txBody>
      <dsp:txXfrm>
        <a:off x="0" y="279913"/>
        <a:ext cx="6350000" cy="1499400"/>
      </dsp:txXfrm>
    </dsp:sp>
    <dsp:sp modelId="{2763FA85-28DE-DF46-97CD-2C4217F3650B}">
      <dsp:nvSpPr>
        <dsp:cNvPr id="0" name=""/>
        <dsp:cNvSpPr/>
      </dsp:nvSpPr>
      <dsp:spPr>
        <a:xfrm>
          <a:off x="349551" y="0"/>
          <a:ext cx="4445000" cy="413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8010" tIns="0" rIns="168010" bIns="0" numCol="1" spcCol="1270" anchor="ctr" anchorCtr="0">
          <a:noAutofit/>
        </a:bodyPr>
        <a:lstStyle/>
        <a:p>
          <a:pPr marL="0" lvl="0" indent="0" algn="l" defTabSz="622300">
            <a:lnSpc>
              <a:spcPct val="90000"/>
            </a:lnSpc>
            <a:spcBef>
              <a:spcPct val="0"/>
            </a:spcBef>
            <a:spcAft>
              <a:spcPct val="35000"/>
            </a:spcAft>
            <a:buNone/>
          </a:pPr>
          <a:r>
            <a:rPr lang="en-US" sz="1400" kern="1200" dirty="0"/>
            <a:t>NETWORK RISK MANAGEMENT:</a:t>
          </a:r>
        </a:p>
      </dsp:txBody>
      <dsp:txXfrm>
        <a:off x="369726" y="20175"/>
        <a:ext cx="4404650" cy="37293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6725D-9A6C-D640-B949-C29B9746732B}">
      <dsp:nvSpPr>
        <dsp:cNvPr id="0" name=""/>
        <dsp:cNvSpPr/>
      </dsp:nvSpPr>
      <dsp:spPr>
        <a:xfrm>
          <a:off x="0" y="652459"/>
          <a:ext cx="5435600" cy="1285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21863" tIns="249936" rIns="421863"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a:t>EXHAUSTION OF RESOURCES</a:t>
          </a:r>
        </a:p>
        <a:p>
          <a:pPr marL="114300" lvl="1" indent="-114300" algn="l" defTabSz="533400">
            <a:lnSpc>
              <a:spcPct val="90000"/>
            </a:lnSpc>
            <a:spcBef>
              <a:spcPct val="0"/>
            </a:spcBef>
            <a:spcAft>
              <a:spcPct val="15000"/>
            </a:spcAft>
            <a:buChar char="•"/>
          </a:pPr>
          <a:r>
            <a:rPr lang="en-US" sz="1200" kern="1200" dirty="0"/>
            <a:t>FULL SYSTEM COMPROMISE</a:t>
          </a:r>
        </a:p>
        <a:p>
          <a:pPr marL="114300" lvl="1" indent="-114300" algn="l" defTabSz="533400">
            <a:lnSpc>
              <a:spcPct val="90000"/>
            </a:lnSpc>
            <a:spcBef>
              <a:spcPct val="0"/>
            </a:spcBef>
            <a:spcAft>
              <a:spcPct val="15000"/>
            </a:spcAft>
            <a:buChar char="•"/>
          </a:pPr>
          <a:r>
            <a:rPr lang="en-US" sz="1200" kern="1200" dirty="0"/>
            <a:t>WEAK NETWORK INFRASTRUCTURE</a:t>
          </a:r>
        </a:p>
        <a:p>
          <a:pPr marL="114300" lvl="1" indent="-114300" algn="l" defTabSz="533400">
            <a:lnSpc>
              <a:spcPct val="90000"/>
            </a:lnSpc>
            <a:spcBef>
              <a:spcPct val="0"/>
            </a:spcBef>
            <a:spcAft>
              <a:spcPct val="15000"/>
            </a:spcAft>
            <a:buChar char="•"/>
          </a:pPr>
          <a:r>
            <a:rPr lang="en-US" sz="1200" kern="1200" dirty="0"/>
            <a:t>LOSS OF CONTROL OVER NETWORK INFRASTRUCTURE</a:t>
          </a:r>
        </a:p>
        <a:p>
          <a:pPr marL="114300" lvl="1" indent="-114300" algn="l" defTabSz="533400">
            <a:lnSpc>
              <a:spcPct val="90000"/>
            </a:lnSpc>
            <a:spcBef>
              <a:spcPct val="0"/>
            </a:spcBef>
            <a:spcAft>
              <a:spcPct val="15000"/>
            </a:spcAft>
            <a:buChar char="•"/>
          </a:pPr>
          <a:r>
            <a:rPr lang="en-US" sz="1200" kern="1200" dirty="0"/>
            <a:t>MANIPULATION OF SENSITIVE INFORMATION IN LOG FILES</a:t>
          </a:r>
        </a:p>
      </dsp:txBody>
      <dsp:txXfrm>
        <a:off x="0" y="652459"/>
        <a:ext cx="5435600" cy="1285200"/>
      </dsp:txXfrm>
    </dsp:sp>
    <dsp:sp modelId="{2763FA85-28DE-DF46-97CD-2C4217F3650B}">
      <dsp:nvSpPr>
        <dsp:cNvPr id="0" name=""/>
        <dsp:cNvSpPr/>
      </dsp:nvSpPr>
      <dsp:spPr>
        <a:xfrm>
          <a:off x="286515" y="412749"/>
          <a:ext cx="3804920" cy="3542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817" tIns="0" rIns="143817" bIns="0" numCol="1" spcCol="1270" anchor="ctr" anchorCtr="0">
          <a:noAutofit/>
        </a:bodyPr>
        <a:lstStyle/>
        <a:p>
          <a:pPr marL="0" lvl="0" indent="0" algn="l" defTabSz="533400">
            <a:lnSpc>
              <a:spcPct val="90000"/>
            </a:lnSpc>
            <a:spcBef>
              <a:spcPct val="0"/>
            </a:spcBef>
            <a:spcAft>
              <a:spcPct val="35000"/>
            </a:spcAft>
            <a:buNone/>
          </a:pPr>
          <a:r>
            <a:rPr lang="en-US" sz="1200" kern="1200" dirty="0"/>
            <a:t>NETWORK MANAGEMENT RISK MANAGEMENT: </a:t>
          </a:r>
        </a:p>
      </dsp:txBody>
      <dsp:txXfrm>
        <a:off x="303808" y="430042"/>
        <a:ext cx="3770334" cy="31965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6725D-9A6C-D640-B949-C29B9746732B}">
      <dsp:nvSpPr>
        <dsp:cNvPr id="0" name=""/>
        <dsp:cNvSpPr/>
      </dsp:nvSpPr>
      <dsp:spPr>
        <a:xfrm>
          <a:off x="0" y="197637"/>
          <a:ext cx="5337065" cy="11781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4216" tIns="229108" rIns="414216" bIns="78232" numCol="1" spcCol="1270" anchor="t" anchorCtr="0">
          <a:noAutofit/>
        </a:bodyPr>
        <a:lstStyle/>
        <a:p>
          <a:pPr marL="57150" lvl="1" indent="-57150" algn="l" defTabSz="488950">
            <a:lnSpc>
              <a:spcPct val="90000"/>
            </a:lnSpc>
            <a:spcBef>
              <a:spcPct val="0"/>
            </a:spcBef>
            <a:spcAft>
              <a:spcPct val="15000"/>
            </a:spcAft>
            <a:buChar char="•"/>
          </a:pPr>
          <a:r>
            <a:rPr lang="en-US" sz="1100" kern="1200" dirty="0"/>
            <a:t>PRIVILEGE ESCALATION</a:t>
          </a:r>
        </a:p>
        <a:p>
          <a:pPr marL="57150" lvl="1" indent="-57150" algn="l" defTabSz="488950">
            <a:lnSpc>
              <a:spcPct val="90000"/>
            </a:lnSpc>
            <a:spcBef>
              <a:spcPct val="0"/>
            </a:spcBef>
            <a:spcAft>
              <a:spcPct val="15000"/>
            </a:spcAft>
            <a:buChar char="•"/>
          </a:pPr>
          <a:r>
            <a:rPr lang="en-US" sz="1100" kern="1200" dirty="0"/>
            <a:t>RESOURCE EXHAUSTION DUE TO MALFORMED QUERIES</a:t>
          </a:r>
        </a:p>
        <a:p>
          <a:pPr marL="57150" lvl="1" indent="-57150" algn="l" defTabSz="488950">
            <a:lnSpc>
              <a:spcPct val="90000"/>
            </a:lnSpc>
            <a:spcBef>
              <a:spcPct val="0"/>
            </a:spcBef>
            <a:spcAft>
              <a:spcPct val="15000"/>
            </a:spcAft>
            <a:buChar char="•"/>
          </a:pPr>
          <a:r>
            <a:rPr lang="en-US" sz="1100" kern="1200" dirty="0"/>
            <a:t>LOSS OF CONTROL OF INFRASYRUCTURE BACKBONE</a:t>
          </a:r>
        </a:p>
        <a:p>
          <a:pPr marL="57150" lvl="1" indent="-57150" algn="l" defTabSz="488950">
            <a:lnSpc>
              <a:spcPct val="90000"/>
            </a:lnSpc>
            <a:spcBef>
              <a:spcPct val="0"/>
            </a:spcBef>
            <a:spcAft>
              <a:spcPct val="15000"/>
            </a:spcAft>
            <a:buChar char="•"/>
          </a:pPr>
          <a:r>
            <a:rPr lang="en-US" sz="1100" kern="1200" dirty="0"/>
            <a:t>USER ACCOUNT DATA EXPOSURE</a:t>
          </a:r>
        </a:p>
        <a:p>
          <a:pPr marL="57150" lvl="1" indent="-57150" algn="l" defTabSz="488950">
            <a:lnSpc>
              <a:spcPct val="90000"/>
            </a:lnSpc>
            <a:spcBef>
              <a:spcPct val="0"/>
            </a:spcBef>
            <a:spcAft>
              <a:spcPct val="15000"/>
            </a:spcAft>
            <a:buChar char="•"/>
          </a:pPr>
          <a:r>
            <a:rPr lang="en-US" sz="1100" kern="1200" dirty="0"/>
            <a:t>NON-COMPLIANCE</a:t>
          </a:r>
        </a:p>
      </dsp:txBody>
      <dsp:txXfrm>
        <a:off x="0" y="197637"/>
        <a:ext cx="5337065" cy="1178100"/>
      </dsp:txXfrm>
    </dsp:sp>
    <dsp:sp modelId="{2763FA85-28DE-DF46-97CD-2C4217F3650B}">
      <dsp:nvSpPr>
        <dsp:cNvPr id="0" name=""/>
        <dsp:cNvSpPr/>
      </dsp:nvSpPr>
      <dsp:spPr>
        <a:xfrm>
          <a:off x="293792" y="0"/>
          <a:ext cx="3735945"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1210" tIns="0" rIns="141210" bIns="0" numCol="1" spcCol="1270" anchor="ctr" anchorCtr="0">
          <a:noAutofit/>
        </a:bodyPr>
        <a:lstStyle/>
        <a:p>
          <a:pPr marL="0" lvl="0" indent="0" algn="l" defTabSz="488950">
            <a:lnSpc>
              <a:spcPct val="90000"/>
            </a:lnSpc>
            <a:spcBef>
              <a:spcPct val="0"/>
            </a:spcBef>
            <a:spcAft>
              <a:spcPct val="35000"/>
            </a:spcAft>
            <a:buNone/>
          </a:pPr>
          <a:r>
            <a:rPr lang="en-US" sz="1100" kern="1200" dirty="0"/>
            <a:t>DATABASE RISK MANAGEMENT: </a:t>
          </a:r>
        </a:p>
      </dsp:txBody>
      <dsp:txXfrm>
        <a:off x="309644" y="15852"/>
        <a:ext cx="3704241" cy="29301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6725D-9A6C-D640-B949-C29B9746732B}">
      <dsp:nvSpPr>
        <dsp:cNvPr id="0" name=""/>
        <dsp:cNvSpPr/>
      </dsp:nvSpPr>
      <dsp:spPr>
        <a:xfrm>
          <a:off x="0" y="232914"/>
          <a:ext cx="6032500" cy="11781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68189" tIns="229108" rIns="468189" bIns="78232" numCol="1" spcCol="1270" anchor="t" anchorCtr="0">
          <a:noAutofit/>
        </a:bodyPr>
        <a:lstStyle/>
        <a:p>
          <a:pPr marL="57150" lvl="1" indent="-57150" algn="l" defTabSz="488950">
            <a:lnSpc>
              <a:spcPct val="90000"/>
            </a:lnSpc>
            <a:spcBef>
              <a:spcPct val="0"/>
            </a:spcBef>
            <a:spcAft>
              <a:spcPct val="15000"/>
            </a:spcAft>
            <a:buChar char="•"/>
          </a:pPr>
          <a:r>
            <a:rPr lang="en-US" sz="1100" kern="1200" dirty="0"/>
            <a:t>MANIPULATION OF DATA </a:t>
          </a:r>
        </a:p>
        <a:p>
          <a:pPr marL="57150" lvl="1" indent="-57150" algn="l" defTabSz="488950">
            <a:lnSpc>
              <a:spcPct val="90000"/>
            </a:lnSpc>
            <a:spcBef>
              <a:spcPct val="0"/>
            </a:spcBef>
            <a:spcAft>
              <a:spcPct val="15000"/>
            </a:spcAft>
            <a:buChar char="•"/>
          </a:pPr>
          <a:r>
            <a:rPr lang="en-US" sz="1100" kern="1200" dirty="0"/>
            <a:t>UNAUTHORIZED FOLDERS AND DATA ACCESS</a:t>
          </a:r>
        </a:p>
        <a:p>
          <a:pPr marL="57150" lvl="1" indent="-57150" algn="l" defTabSz="488950">
            <a:lnSpc>
              <a:spcPct val="90000"/>
            </a:lnSpc>
            <a:spcBef>
              <a:spcPct val="0"/>
            </a:spcBef>
            <a:spcAft>
              <a:spcPct val="15000"/>
            </a:spcAft>
            <a:buChar char="•"/>
          </a:pPr>
          <a:r>
            <a:rPr lang="en-US" sz="1100" kern="1200" dirty="0"/>
            <a:t>REMOTE CODE EXECUTION</a:t>
          </a:r>
        </a:p>
        <a:p>
          <a:pPr marL="57150" lvl="1" indent="-57150" algn="l" defTabSz="488950">
            <a:lnSpc>
              <a:spcPct val="90000"/>
            </a:lnSpc>
            <a:spcBef>
              <a:spcPct val="0"/>
            </a:spcBef>
            <a:spcAft>
              <a:spcPct val="15000"/>
            </a:spcAft>
            <a:buChar char="•"/>
          </a:pPr>
          <a:r>
            <a:rPr lang="en-US" sz="1100" kern="1200" dirty="0"/>
            <a:t>INABILITY TO IDENTIFY THE BREACH</a:t>
          </a:r>
        </a:p>
        <a:p>
          <a:pPr marL="57150" lvl="1" indent="-57150" algn="l" defTabSz="488950">
            <a:lnSpc>
              <a:spcPct val="90000"/>
            </a:lnSpc>
            <a:spcBef>
              <a:spcPct val="0"/>
            </a:spcBef>
            <a:spcAft>
              <a:spcPct val="15000"/>
            </a:spcAft>
            <a:buChar char="•"/>
          </a:pPr>
          <a:r>
            <a:rPr lang="en-US" sz="1100" kern="1200" dirty="0"/>
            <a:t>FAILURE OF ACCESS CONTROLS</a:t>
          </a:r>
        </a:p>
      </dsp:txBody>
      <dsp:txXfrm>
        <a:off x="0" y="232914"/>
        <a:ext cx="6032500" cy="1178100"/>
      </dsp:txXfrm>
    </dsp:sp>
    <dsp:sp modelId="{2763FA85-28DE-DF46-97CD-2C4217F3650B}">
      <dsp:nvSpPr>
        <dsp:cNvPr id="0" name=""/>
        <dsp:cNvSpPr/>
      </dsp:nvSpPr>
      <dsp:spPr>
        <a:xfrm>
          <a:off x="332074" y="0"/>
          <a:ext cx="4222750"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9610" tIns="0" rIns="159610" bIns="0" numCol="1" spcCol="1270" anchor="ctr" anchorCtr="0">
          <a:noAutofit/>
        </a:bodyPr>
        <a:lstStyle/>
        <a:p>
          <a:pPr marL="0" lvl="0" indent="0" algn="l" defTabSz="488950">
            <a:lnSpc>
              <a:spcPct val="90000"/>
            </a:lnSpc>
            <a:spcBef>
              <a:spcPct val="0"/>
            </a:spcBef>
            <a:spcAft>
              <a:spcPct val="35000"/>
            </a:spcAft>
            <a:buNone/>
          </a:pPr>
          <a:r>
            <a:rPr lang="en-US" sz="1100" kern="1200" dirty="0"/>
            <a:t>APPLICATION RISK MANAGEMENT:</a:t>
          </a:r>
        </a:p>
      </dsp:txBody>
      <dsp:txXfrm>
        <a:off x="347926" y="15852"/>
        <a:ext cx="4191046" cy="29301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B6725D-9A6C-D640-B949-C29B9746732B}">
      <dsp:nvSpPr>
        <dsp:cNvPr id="0" name=""/>
        <dsp:cNvSpPr/>
      </dsp:nvSpPr>
      <dsp:spPr>
        <a:xfrm>
          <a:off x="0" y="197637"/>
          <a:ext cx="5032265" cy="11781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90560" tIns="229108" rIns="390560" bIns="78232" numCol="1" spcCol="1270" anchor="t" anchorCtr="0">
          <a:noAutofit/>
        </a:bodyPr>
        <a:lstStyle/>
        <a:p>
          <a:pPr marL="57150" lvl="1" indent="-57150" algn="l" defTabSz="488950">
            <a:lnSpc>
              <a:spcPct val="90000"/>
            </a:lnSpc>
            <a:spcBef>
              <a:spcPct val="0"/>
            </a:spcBef>
            <a:spcAft>
              <a:spcPct val="15000"/>
            </a:spcAft>
            <a:buChar char="•"/>
          </a:pPr>
          <a:r>
            <a:rPr lang="en-US" sz="1100" kern="1200" dirty="0"/>
            <a:t>MANIPULATION OF DNS SERVER SETTINGS </a:t>
          </a:r>
        </a:p>
        <a:p>
          <a:pPr marL="57150" lvl="1" indent="-57150" algn="l" defTabSz="488950">
            <a:lnSpc>
              <a:spcPct val="90000"/>
            </a:lnSpc>
            <a:spcBef>
              <a:spcPct val="0"/>
            </a:spcBef>
            <a:spcAft>
              <a:spcPct val="15000"/>
            </a:spcAft>
            <a:buChar char="•"/>
          </a:pPr>
          <a:r>
            <a:rPr lang="en-US" sz="1100" kern="1200" dirty="0"/>
            <a:t>MOUNTING FIRMWARE ON ROUTERS</a:t>
          </a:r>
        </a:p>
        <a:p>
          <a:pPr marL="57150" lvl="1" indent="-57150" algn="l" defTabSz="488950">
            <a:lnSpc>
              <a:spcPct val="90000"/>
            </a:lnSpc>
            <a:spcBef>
              <a:spcPct val="0"/>
            </a:spcBef>
            <a:spcAft>
              <a:spcPct val="15000"/>
            </a:spcAft>
            <a:buChar char="•"/>
          </a:pPr>
          <a:r>
            <a:rPr lang="en-US" sz="1100" kern="1200" dirty="0"/>
            <a:t>BLOCKING LEGITIMATE BLUETOOTH TRAFFIC</a:t>
          </a:r>
        </a:p>
        <a:p>
          <a:pPr marL="57150" lvl="1" indent="-57150" algn="l" defTabSz="488950">
            <a:lnSpc>
              <a:spcPct val="90000"/>
            </a:lnSpc>
            <a:spcBef>
              <a:spcPct val="0"/>
            </a:spcBef>
            <a:spcAft>
              <a:spcPct val="15000"/>
            </a:spcAft>
            <a:buChar char="•"/>
          </a:pPr>
          <a:r>
            <a:rPr lang="en-US" sz="1100" kern="1200" dirty="0"/>
            <a:t>LOSS OF CONTROL OVER NETWORK INFRASTRUCTURE</a:t>
          </a:r>
        </a:p>
        <a:p>
          <a:pPr marL="57150" lvl="1" indent="-57150" algn="l" defTabSz="488950">
            <a:lnSpc>
              <a:spcPct val="90000"/>
            </a:lnSpc>
            <a:spcBef>
              <a:spcPct val="0"/>
            </a:spcBef>
            <a:spcAft>
              <a:spcPct val="15000"/>
            </a:spcAft>
            <a:buChar char="•"/>
          </a:pPr>
          <a:r>
            <a:rPr lang="en-US" sz="1100" kern="1200" dirty="0"/>
            <a:t>DATA MODIFICATION AND INSTALLATION OF MALWARE</a:t>
          </a:r>
        </a:p>
      </dsp:txBody>
      <dsp:txXfrm>
        <a:off x="0" y="197637"/>
        <a:ext cx="5032265" cy="1178100"/>
      </dsp:txXfrm>
    </dsp:sp>
    <dsp:sp modelId="{2763FA85-28DE-DF46-97CD-2C4217F3650B}">
      <dsp:nvSpPr>
        <dsp:cNvPr id="0" name=""/>
        <dsp:cNvSpPr/>
      </dsp:nvSpPr>
      <dsp:spPr>
        <a:xfrm>
          <a:off x="277013" y="0"/>
          <a:ext cx="3522585" cy="3247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145" tIns="0" rIns="133145" bIns="0" numCol="1" spcCol="1270" anchor="ctr" anchorCtr="0">
          <a:noAutofit/>
        </a:bodyPr>
        <a:lstStyle/>
        <a:p>
          <a:pPr marL="0" lvl="0" indent="0" algn="l" defTabSz="488950">
            <a:lnSpc>
              <a:spcPct val="90000"/>
            </a:lnSpc>
            <a:spcBef>
              <a:spcPct val="0"/>
            </a:spcBef>
            <a:spcAft>
              <a:spcPct val="35000"/>
            </a:spcAft>
            <a:buNone/>
          </a:pPr>
          <a:r>
            <a:rPr lang="en-US" sz="1100" kern="1200" dirty="0"/>
            <a:t>WIRELESS RISK MANAGEMENT: </a:t>
          </a:r>
        </a:p>
      </dsp:txBody>
      <dsp:txXfrm>
        <a:off x="292865" y="15852"/>
        <a:ext cx="3490881" cy="29301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CBFD7D-CFFD-0F47-A36D-6AA87A1780F7}" type="datetimeFigureOut">
              <a:rPr lang="en-US" smtClean="0"/>
              <a:t>4/30/22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BFD387-DFEC-214E-81D5-16F75D61C738}" type="slidenum">
              <a:rPr lang="en-US" smtClean="0"/>
              <a:t>‹#›</a:t>
            </a:fld>
            <a:endParaRPr lang="en-US"/>
          </a:p>
        </p:txBody>
      </p:sp>
    </p:spTree>
    <p:extLst>
      <p:ext uri="{BB962C8B-B14F-4D97-AF65-F5344CB8AC3E}">
        <p14:creationId xmlns:p14="http://schemas.microsoft.com/office/powerpoint/2010/main" val="181515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Greetings!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am Shreya Patil and for today’s presentation I am going to talk about the </a:t>
            </a:r>
            <a:r>
              <a:rPr lang="en-US" sz="1200" dirty="0">
                <a:solidFill>
                  <a:srgbClr val="FFFFFF"/>
                </a:solidFill>
              </a:rPr>
              <a:t>cyber security risk analysis for two organizations, Hypothetical Government Agency a </a:t>
            </a:r>
            <a:r>
              <a:rPr lang="en-US" dirty="0"/>
              <a:t>mid-size organization that transfers U.S government funds to individuals </a:t>
            </a:r>
            <a:r>
              <a:rPr lang="en-US" sz="1200" dirty="0">
                <a:solidFill>
                  <a:srgbClr val="FFFFFF"/>
                </a:solidFill>
              </a:rPr>
              <a:t>and Symetrica a small size </a:t>
            </a:r>
            <a:r>
              <a:rPr lang="en-US" sz="1200" dirty="0">
                <a:effectLst/>
              </a:rPr>
              <a:t>design and manufacturing company that builds </a:t>
            </a:r>
            <a:r>
              <a:rPr lang="en-US" sz="1200" kern="1200" dirty="0">
                <a:solidFill>
                  <a:schemeClr val="tx1"/>
                </a:solidFill>
                <a:effectLst/>
                <a:latin typeface="+mn-lt"/>
                <a:ea typeface="+mn-ea"/>
                <a:cs typeface="+mn-cs"/>
              </a:rPr>
              <a:t>radiation detection and identification systems</a:t>
            </a:r>
            <a:r>
              <a:rPr lang="en-US" sz="1200" dirty="0">
                <a:solidFill>
                  <a:srgbClr val="FFFFFF"/>
                </a:solidFill>
              </a:rPr>
              <a:t>.</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3BFD387-DFEC-214E-81D5-16F75D61C738}" type="slidenum">
              <a:rPr lang="en-US" smtClean="0"/>
              <a:t>1</a:t>
            </a:fld>
            <a:endParaRPr lang="en-US"/>
          </a:p>
        </p:txBody>
      </p:sp>
    </p:spTree>
    <p:extLst>
      <p:ext uri="{BB962C8B-B14F-4D97-AF65-F5344CB8AC3E}">
        <p14:creationId xmlns:p14="http://schemas.microsoft.com/office/powerpoint/2010/main" val="2091691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provide ROI analysis comparison between Symetrica and HGA. The table talks about the type of industries the organizations are involved in, their mission, geographic locations, size of the company, value of critical assets they own, what the threat environment looks like based on the threat agents, value of residual security risk, budget for both the companies, and value of Return of investment.</a:t>
            </a:r>
          </a:p>
        </p:txBody>
      </p:sp>
      <p:sp>
        <p:nvSpPr>
          <p:cNvPr id="4" name="Slide Number Placeholder 3"/>
          <p:cNvSpPr>
            <a:spLocks noGrp="1"/>
          </p:cNvSpPr>
          <p:nvPr>
            <p:ph type="sldNum" sz="quarter" idx="5"/>
          </p:nvPr>
        </p:nvSpPr>
        <p:spPr/>
        <p:txBody>
          <a:bodyPr/>
          <a:lstStyle/>
          <a:p>
            <a:fld id="{63BFD387-DFEC-214E-81D5-16F75D61C738}" type="slidenum">
              <a:rPr lang="en-US" smtClean="0"/>
              <a:t>10</a:t>
            </a:fld>
            <a:endParaRPr lang="en-US"/>
          </a:p>
        </p:txBody>
      </p:sp>
    </p:spTree>
    <p:extLst>
      <p:ext uri="{BB962C8B-B14F-4D97-AF65-F5344CB8AC3E}">
        <p14:creationId xmlns:p14="http://schemas.microsoft.com/office/powerpoint/2010/main" val="32700057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highlight various prevention and response controls for reducing vulnerability exploitation and risk mitigation, this slide highlight various workforce recommendations to improve cybersecurity posture of Symetrica. Since Symetrica is a small sized company, it has struggled in implementing cybersecurity-based organizational hierarchy within the company. In order for building an efficient cybersecurity posture, the following recommendations can be considered.  implementation of AAA services, frequent security awareness training to all the personnel, incident response testing, developing cybersecurity-based roles &amp; responsibilities, IAM, review of policies and senior management involvement in policy approval and review are few of the workforce recommendations for Symetrica.</a:t>
            </a:r>
          </a:p>
        </p:txBody>
      </p:sp>
      <p:sp>
        <p:nvSpPr>
          <p:cNvPr id="4" name="Slide Number Placeholder 3"/>
          <p:cNvSpPr>
            <a:spLocks noGrp="1"/>
          </p:cNvSpPr>
          <p:nvPr>
            <p:ph type="sldNum" sz="quarter" idx="5"/>
          </p:nvPr>
        </p:nvSpPr>
        <p:spPr/>
        <p:txBody>
          <a:bodyPr/>
          <a:lstStyle/>
          <a:p>
            <a:fld id="{63BFD387-DFEC-214E-81D5-16F75D61C738}" type="slidenum">
              <a:rPr lang="en-US" smtClean="0"/>
              <a:t>11</a:t>
            </a:fld>
            <a:endParaRPr lang="en-US"/>
          </a:p>
        </p:txBody>
      </p:sp>
    </p:spTree>
    <p:extLst>
      <p:ext uri="{BB962C8B-B14F-4D97-AF65-F5344CB8AC3E}">
        <p14:creationId xmlns:p14="http://schemas.microsoft.com/office/powerpoint/2010/main" val="2242013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this slide for call to action provides an overall view for the organization, the security risk assessment conducted, the effectiveness of policies and controls, consideration of cybersecurity recommendation provided and the future scope to improve the security posture of Symetrica. </a:t>
            </a:r>
          </a:p>
          <a:p>
            <a:endParaRPr lang="en-US" dirty="0"/>
          </a:p>
          <a:p>
            <a:r>
              <a:rPr lang="en-US" dirty="0"/>
              <a:t>In order to perform the security risk assessment, Symetrica’s most critical assets, there threats and vulnerabilities were identified. </a:t>
            </a:r>
          </a:p>
          <a:p>
            <a:r>
              <a:rPr lang="en-US" dirty="0"/>
              <a:t>Various controls were recommended for Symetrica, based on the missing controls to meet the objective of organizations priorities and secure the critical assets which are required for day-to-day  operation of the company. </a:t>
            </a:r>
          </a:p>
          <a:p>
            <a:r>
              <a:rPr lang="en-US" dirty="0"/>
              <a:t>Along with recommending various controls, to ensure efficient implementation of such controls, various workforce recommendations were provided within this analysis. </a:t>
            </a:r>
          </a:p>
          <a:p>
            <a:r>
              <a:rPr lang="en-US" dirty="0"/>
              <a:t>Although Symetrica has done a great job in implementing security controls to meet the business goals and compliance requirement, this security Assessment helped in shedding some light on  various cost-effective Risk prevention and response control that help Symetrica develop a fully integrated good security posture.</a:t>
            </a:r>
          </a:p>
          <a:p>
            <a:endParaRPr lang="en-US" dirty="0"/>
          </a:p>
        </p:txBody>
      </p:sp>
      <p:sp>
        <p:nvSpPr>
          <p:cNvPr id="4" name="Slide Number Placeholder 3"/>
          <p:cNvSpPr>
            <a:spLocks noGrp="1"/>
          </p:cNvSpPr>
          <p:nvPr>
            <p:ph type="sldNum" sz="quarter" idx="5"/>
          </p:nvPr>
        </p:nvSpPr>
        <p:spPr/>
        <p:txBody>
          <a:bodyPr/>
          <a:lstStyle/>
          <a:p>
            <a:fld id="{63BFD387-DFEC-214E-81D5-16F75D61C738}" type="slidenum">
              <a:rPr lang="en-US" smtClean="0"/>
              <a:t>12</a:t>
            </a:fld>
            <a:endParaRPr lang="en-US"/>
          </a:p>
        </p:txBody>
      </p:sp>
    </p:spTree>
    <p:extLst>
      <p:ext uri="{BB962C8B-B14F-4D97-AF65-F5344CB8AC3E}">
        <p14:creationId xmlns:p14="http://schemas.microsoft.com/office/powerpoint/2010/main" val="10457335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slide of this presentation describes  business needs for security analysis for Symetrica. The first and foremost important reason is to identify the value of assets, data and people that form the organization. Conducting security analysis also helps in understanding the most critical organizational vulnerabilities, and operational priorities  needed for smooth running of the business and Return On Investment. It also helps in identifying the security investments need to improve the efficiency of security controls which ultimately help in achieving business objectives of the organization with minimal financial loss. By identifying the threats, vulnerabilities and controls in place for the critical assets, the analysis also helps in evaluating roles and responsibilities to determine workforce recommendations for Symetrica. And last but not the least, the security analysis also helps in evaluating if the company is successfully complying with government laws and regulations.</a:t>
            </a:r>
          </a:p>
          <a:p>
            <a:endParaRPr lang="en-US" dirty="0"/>
          </a:p>
        </p:txBody>
      </p:sp>
      <p:sp>
        <p:nvSpPr>
          <p:cNvPr id="4" name="Slide Number Placeholder 3"/>
          <p:cNvSpPr>
            <a:spLocks noGrp="1"/>
          </p:cNvSpPr>
          <p:nvPr>
            <p:ph type="sldNum" sz="quarter" idx="5"/>
          </p:nvPr>
        </p:nvSpPr>
        <p:spPr/>
        <p:txBody>
          <a:bodyPr/>
          <a:lstStyle/>
          <a:p>
            <a:fld id="{63BFD387-DFEC-214E-81D5-16F75D61C738}" type="slidenum">
              <a:rPr lang="en-US" smtClean="0"/>
              <a:t>2</a:t>
            </a:fld>
            <a:endParaRPr lang="en-US"/>
          </a:p>
        </p:txBody>
      </p:sp>
    </p:spTree>
    <p:extLst>
      <p:ext uri="{BB962C8B-B14F-4D97-AF65-F5344CB8AC3E}">
        <p14:creationId xmlns:p14="http://schemas.microsoft.com/office/powerpoint/2010/main" val="22639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network topology describes the enterprise architecture for Symetrica. As a small sized company with limited number of employees, Symetrica has implemented basic network architecture where the firewall acts as the primary control. All the critical assets, the servers and the workstations of the company are located on their own secure VLANs to secure the communications within the company.</a:t>
            </a:r>
          </a:p>
          <a:p>
            <a:r>
              <a:rPr lang="en-US" dirty="0"/>
              <a:t>The diagram helps in understanding the architecture and various assets owned by Symetrica. But in order to conduct the security analysis and develop a good security program, there are various tangible and intangible assets of Symetrica that come under the scope.  The table lists out all the critical assets utilized by Symetrica for day-to-day operations.</a:t>
            </a:r>
          </a:p>
        </p:txBody>
      </p:sp>
      <p:sp>
        <p:nvSpPr>
          <p:cNvPr id="4" name="Slide Number Placeholder 3"/>
          <p:cNvSpPr>
            <a:spLocks noGrp="1"/>
          </p:cNvSpPr>
          <p:nvPr>
            <p:ph type="sldNum" sz="quarter" idx="5"/>
          </p:nvPr>
        </p:nvSpPr>
        <p:spPr/>
        <p:txBody>
          <a:bodyPr/>
          <a:lstStyle/>
          <a:p>
            <a:fld id="{63BFD387-DFEC-214E-81D5-16F75D61C738}" type="slidenum">
              <a:rPr lang="en-US" smtClean="0"/>
              <a:t>3</a:t>
            </a:fld>
            <a:endParaRPr lang="en-US"/>
          </a:p>
        </p:txBody>
      </p:sp>
    </p:spTree>
    <p:extLst>
      <p:ext uri="{BB962C8B-B14F-4D97-AF65-F5344CB8AC3E}">
        <p14:creationId xmlns:p14="http://schemas.microsoft.com/office/powerpoint/2010/main" val="36790775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provides two attack tree scenarios, each providing threat analysis for exploiting vulnerabilities for two organizations i.e., Symetrica and HGA.  </a:t>
            </a:r>
          </a:p>
        </p:txBody>
      </p:sp>
      <p:sp>
        <p:nvSpPr>
          <p:cNvPr id="4" name="Slide Number Placeholder 3"/>
          <p:cNvSpPr>
            <a:spLocks noGrp="1"/>
          </p:cNvSpPr>
          <p:nvPr>
            <p:ph type="sldNum" sz="quarter" idx="5"/>
          </p:nvPr>
        </p:nvSpPr>
        <p:spPr/>
        <p:txBody>
          <a:bodyPr/>
          <a:lstStyle/>
          <a:p>
            <a:fld id="{63BFD387-DFEC-214E-81D5-16F75D61C738}" type="slidenum">
              <a:rPr lang="en-US" smtClean="0"/>
              <a:t>4</a:t>
            </a:fld>
            <a:endParaRPr lang="en-US"/>
          </a:p>
        </p:txBody>
      </p:sp>
    </p:spTree>
    <p:extLst>
      <p:ext uri="{BB962C8B-B14F-4D97-AF65-F5344CB8AC3E}">
        <p14:creationId xmlns:p14="http://schemas.microsoft.com/office/powerpoint/2010/main" val="15041012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This slide highlights a list of potential risks due to missing risk management controls in access control and network risk management areas. Interruption of operations, unavailability of services, damage and loss of physical assets are few of the potential risks due to missing controls in access control risk management. Deterioration of network links throughput, loss of personally identified information, exhaustion of resources, full system compromise are few of the potential risks due to missing controls in network and network management risk management areas.</a:t>
            </a:r>
          </a:p>
          <a:p>
            <a:pPr lvl="0"/>
            <a:endParaRPr lang="en-US" dirty="0"/>
          </a:p>
          <a:p>
            <a:pPr lvl="0"/>
            <a:endParaRPr lang="en-US" dirty="0"/>
          </a:p>
          <a:p>
            <a:endParaRPr lang="en-US" dirty="0"/>
          </a:p>
        </p:txBody>
      </p:sp>
      <p:sp>
        <p:nvSpPr>
          <p:cNvPr id="4" name="Slide Number Placeholder 3"/>
          <p:cNvSpPr>
            <a:spLocks noGrp="1"/>
          </p:cNvSpPr>
          <p:nvPr>
            <p:ph type="sldNum" sz="quarter" idx="5"/>
          </p:nvPr>
        </p:nvSpPr>
        <p:spPr/>
        <p:txBody>
          <a:bodyPr/>
          <a:lstStyle/>
          <a:p>
            <a:fld id="{63BFD387-DFEC-214E-81D5-16F75D61C738}" type="slidenum">
              <a:rPr lang="en-US" smtClean="0"/>
              <a:t>5</a:t>
            </a:fld>
            <a:endParaRPr lang="en-US"/>
          </a:p>
        </p:txBody>
      </p:sp>
    </p:spTree>
    <p:extLst>
      <p:ext uri="{BB962C8B-B14F-4D97-AF65-F5344CB8AC3E}">
        <p14:creationId xmlns:p14="http://schemas.microsoft.com/office/powerpoint/2010/main" val="3706063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slide is a continuation of potential residual security risks due to missing controls in area of database, application, wireless risk management areas. Privilege escalation, resource exhaustion due to malformed queries, manipulation of data, unauthorized folders and data access, manipulation of DNS server settings and mounting firmware on routers are few of the potential risks due to missing controls in database, application, wireless risk management areas.</a:t>
            </a:r>
          </a:p>
          <a:p>
            <a:pPr lvl="0"/>
            <a:endParaRPr lang="en-US" dirty="0"/>
          </a:p>
          <a:p>
            <a:pPr lvl="0"/>
            <a:endParaRPr lang="en-US" dirty="0"/>
          </a:p>
          <a:p>
            <a:pPr lvl="0"/>
            <a:endParaRPr lang="en-US" dirty="0"/>
          </a:p>
          <a:p>
            <a:endParaRPr lang="en-US" dirty="0"/>
          </a:p>
        </p:txBody>
      </p:sp>
      <p:sp>
        <p:nvSpPr>
          <p:cNvPr id="4" name="Slide Number Placeholder 3"/>
          <p:cNvSpPr>
            <a:spLocks noGrp="1"/>
          </p:cNvSpPr>
          <p:nvPr>
            <p:ph type="sldNum" sz="quarter" idx="5"/>
          </p:nvPr>
        </p:nvSpPr>
        <p:spPr/>
        <p:txBody>
          <a:bodyPr/>
          <a:lstStyle/>
          <a:p>
            <a:fld id="{63BFD387-DFEC-214E-81D5-16F75D61C738}" type="slidenum">
              <a:rPr lang="en-US" smtClean="0"/>
              <a:t>6</a:t>
            </a:fld>
            <a:endParaRPr lang="en-US"/>
          </a:p>
        </p:txBody>
      </p:sp>
    </p:spTree>
    <p:extLst>
      <p:ext uri="{BB962C8B-B14F-4D97-AF65-F5344CB8AC3E}">
        <p14:creationId xmlns:p14="http://schemas.microsoft.com/office/powerpoint/2010/main" val="3909830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list of potential risks  provided in the previous slides, here is a list of vulnerabilities and  few  recommended prevention controls to reduce the probability of exploiting a vulnerability. Training personnel, separating management traffic, implementing MFA,  segregating network for defense-in-depth approach, implementation of principle of least privilege and disabling remote admin network protocols are few of the recommended prevention controls.</a:t>
            </a:r>
          </a:p>
        </p:txBody>
      </p:sp>
      <p:sp>
        <p:nvSpPr>
          <p:cNvPr id="4" name="Slide Number Placeholder 3"/>
          <p:cNvSpPr>
            <a:spLocks noGrp="1"/>
          </p:cNvSpPr>
          <p:nvPr>
            <p:ph type="sldNum" sz="quarter" idx="5"/>
          </p:nvPr>
        </p:nvSpPr>
        <p:spPr/>
        <p:txBody>
          <a:bodyPr/>
          <a:lstStyle/>
          <a:p>
            <a:fld id="{63BFD387-DFEC-214E-81D5-16F75D61C738}" type="slidenum">
              <a:rPr lang="en-US" smtClean="0"/>
              <a:t>7</a:t>
            </a:fld>
            <a:endParaRPr lang="en-US"/>
          </a:p>
        </p:txBody>
      </p:sp>
    </p:spTree>
    <p:extLst>
      <p:ext uri="{BB962C8B-B14F-4D97-AF65-F5344CB8AC3E}">
        <p14:creationId xmlns:p14="http://schemas.microsoft.com/office/powerpoint/2010/main" val="4254872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following slide provides list of risk and recommended response controls to mitigate the impact on assets based on potential risks. Updating digital signatures, patch management, implementation and review of audit trails, backup and testing the security configuration and regularly assessing the risk are few of the recommended response controls</a:t>
            </a:r>
          </a:p>
        </p:txBody>
      </p:sp>
      <p:sp>
        <p:nvSpPr>
          <p:cNvPr id="4" name="Slide Number Placeholder 3"/>
          <p:cNvSpPr>
            <a:spLocks noGrp="1"/>
          </p:cNvSpPr>
          <p:nvPr>
            <p:ph type="sldNum" sz="quarter" idx="5"/>
          </p:nvPr>
        </p:nvSpPr>
        <p:spPr/>
        <p:txBody>
          <a:bodyPr/>
          <a:lstStyle/>
          <a:p>
            <a:fld id="{63BFD387-DFEC-214E-81D5-16F75D61C738}" type="slidenum">
              <a:rPr lang="en-US" smtClean="0"/>
              <a:t>8</a:t>
            </a:fld>
            <a:endParaRPr lang="en-US"/>
          </a:p>
        </p:txBody>
      </p:sp>
    </p:spTree>
    <p:extLst>
      <p:ext uri="{BB962C8B-B14F-4D97-AF65-F5344CB8AC3E}">
        <p14:creationId xmlns:p14="http://schemas.microsoft.com/office/powerpoint/2010/main" val="2911421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provides various security risk recommendations based on the risk prevention and response control identified earlier. The right side of the slide provides the proposed security </a:t>
            </a:r>
            <a:r>
              <a:rPr lang="en-US" dirty="0" err="1"/>
              <a:t>budet</a:t>
            </a:r>
            <a:r>
              <a:rPr lang="en-US" dirty="0"/>
              <a:t> for Symetrica and cost benefit ratio analysis for the proposed budget.</a:t>
            </a:r>
          </a:p>
        </p:txBody>
      </p:sp>
      <p:sp>
        <p:nvSpPr>
          <p:cNvPr id="4" name="Slide Number Placeholder 3"/>
          <p:cNvSpPr>
            <a:spLocks noGrp="1"/>
          </p:cNvSpPr>
          <p:nvPr>
            <p:ph type="sldNum" sz="quarter" idx="5"/>
          </p:nvPr>
        </p:nvSpPr>
        <p:spPr/>
        <p:txBody>
          <a:bodyPr/>
          <a:lstStyle/>
          <a:p>
            <a:fld id="{63BFD387-DFEC-214E-81D5-16F75D61C738}" type="slidenum">
              <a:rPr lang="en-US" smtClean="0"/>
              <a:t>9</a:t>
            </a:fld>
            <a:endParaRPr lang="en-US"/>
          </a:p>
        </p:txBody>
      </p:sp>
    </p:spTree>
    <p:extLst>
      <p:ext uri="{BB962C8B-B14F-4D97-AF65-F5344CB8AC3E}">
        <p14:creationId xmlns:p14="http://schemas.microsoft.com/office/powerpoint/2010/main" val="55414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4/30/22</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0220100"/>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4/30/22</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100309930"/>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4/30/22</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886617413"/>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4/30/22</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54803535"/>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4/30/22</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174001356"/>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4/30/22</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116271559"/>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4/30/22</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52918028"/>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4/30/22</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8967223"/>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4/30/22</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87145261"/>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4/30/22</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25513334"/>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4/30/22</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008922316"/>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4/30/22</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81262011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5" r:id="rId6"/>
    <p:sldLayoutId id="2147483680" r:id="rId7"/>
    <p:sldLayoutId id="2147483681" r:id="rId8"/>
    <p:sldLayoutId id="2147483682" r:id="rId9"/>
    <p:sldLayoutId id="2147483684" r:id="rId10"/>
    <p:sldLayoutId id="2147483683" r:id="rId11"/>
  </p:sldLayoutIdLst>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https://documents.lucid.app/documents/88fc50a8-781b-432f-8430-9e9224294270/pages/0_0?a=450&amp;x=-17&amp;y=-278&amp;w=1264&amp;h=1188&amp;store=1&amp;accept=image%2F*&amp;auth=LCA%20de63e22ab85f70c7209781183082a3b0d6a264a3-ts%3D1648553477" TargetMode="External"/><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2.xml"/><Relationship Id="rId13" Type="http://schemas.openxmlformats.org/officeDocument/2006/relationships/diagramColors" Target="../diagrams/colors3.xml"/><Relationship Id="rId1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2.xml"/><Relationship Id="rId12" Type="http://schemas.openxmlformats.org/officeDocument/2006/relationships/diagramQuickStyle" Target="../diagrams/quickStyle3.xml"/><Relationship Id="rId17" Type="http://schemas.openxmlformats.org/officeDocument/2006/relationships/diagramQuickStyle" Target="../diagrams/quickStyle4.xml"/><Relationship Id="rId2" Type="http://schemas.openxmlformats.org/officeDocument/2006/relationships/audio" Target="../media/media5.m4a"/><Relationship Id="rId16" Type="http://schemas.openxmlformats.org/officeDocument/2006/relationships/diagramLayout" Target="../diagrams/layout4.xml"/><Relationship Id="rId20" Type="http://schemas.openxmlformats.org/officeDocument/2006/relationships/image" Target="../media/image2.png"/><Relationship Id="rId1" Type="http://schemas.microsoft.com/office/2007/relationships/media" Target="../media/media5.m4a"/><Relationship Id="rId6" Type="http://schemas.openxmlformats.org/officeDocument/2006/relationships/diagramLayout" Target="../diagrams/layout2.xml"/><Relationship Id="rId11" Type="http://schemas.openxmlformats.org/officeDocument/2006/relationships/diagramLayout" Target="../diagrams/layout3.xml"/><Relationship Id="rId5" Type="http://schemas.openxmlformats.org/officeDocument/2006/relationships/diagramData" Target="../diagrams/data2.xml"/><Relationship Id="rId15" Type="http://schemas.openxmlformats.org/officeDocument/2006/relationships/diagramData" Target="../diagrams/data4.xml"/><Relationship Id="rId10" Type="http://schemas.openxmlformats.org/officeDocument/2006/relationships/diagramData" Target="../diagrams/data3.xml"/><Relationship Id="rId19" Type="http://schemas.microsoft.com/office/2007/relationships/diagramDrawing" Target="../diagrams/drawing4.xml"/><Relationship Id="rId4" Type="http://schemas.openxmlformats.org/officeDocument/2006/relationships/notesSlide" Target="../notesSlides/notesSlide5.xml"/><Relationship Id="rId9" Type="http://schemas.microsoft.com/office/2007/relationships/diagramDrawing" Target="../diagrams/drawing2.xml"/><Relationship Id="rId14" Type="http://schemas.microsoft.com/office/2007/relationships/diagramDrawing" Target="../diagrams/drawing3.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5.xml"/><Relationship Id="rId13" Type="http://schemas.openxmlformats.org/officeDocument/2006/relationships/diagramColors" Target="../diagrams/colors6.xml"/><Relationship Id="rId18" Type="http://schemas.openxmlformats.org/officeDocument/2006/relationships/diagramColors" Target="../diagrams/colors7.xml"/><Relationship Id="rId3" Type="http://schemas.openxmlformats.org/officeDocument/2006/relationships/slideLayout" Target="../slideLayouts/slideLayout2.xml"/><Relationship Id="rId7" Type="http://schemas.openxmlformats.org/officeDocument/2006/relationships/diagramQuickStyle" Target="../diagrams/quickStyle5.xml"/><Relationship Id="rId12" Type="http://schemas.openxmlformats.org/officeDocument/2006/relationships/diagramQuickStyle" Target="../diagrams/quickStyle6.xml"/><Relationship Id="rId17" Type="http://schemas.openxmlformats.org/officeDocument/2006/relationships/diagramQuickStyle" Target="../diagrams/quickStyle7.xml"/><Relationship Id="rId2" Type="http://schemas.openxmlformats.org/officeDocument/2006/relationships/audio" Target="../media/media6.m4a"/><Relationship Id="rId16" Type="http://schemas.openxmlformats.org/officeDocument/2006/relationships/diagramLayout" Target="../diagrams/layout7.xml"/><Relationship Id="rId20" Type="http://schemas.openxmlformats.org/officeDocument/2006/relationships/image" Target="../media/image2.png"/><Relationship Id="rId1" Type="http://schemas.microsoft.com/office/2007/relationships/media" Target="../media/media6.m4a"/><Relationship Id="rId6" Type="http://schemas.openxmlformats.org/officeDocument/2006/relationships/diagramLayout" Target="../diagrams/layout5.xml"/><Relationship Id="rId11" Type="http://schemas.openxmlformats.org/officeDocument/2006/relationships/diagramLayout" Target="../diagrams/layout6.xml"/><Relationship Id="rId5" Type="http://schemas.openxmlformats.org/officeDocument/2006/relationships/diagramData" Target="../diagrams/data5.xml"/><Relationship Id="rId15" Type="http://schemas.openxmlformats.org/officeDocument/2006/relationships/diagramData" Target="../diagrams/data7.xml"/><Relationship Id="rId10" Type="http://schemas.openxmlformats.org/officeDocument/2006/relationships/diagramData" Target="../diagrams/data6.xml"/><Relationship Id="rId19" Type="http://schemas.microsoft.com/office/2007/relationships/diagramDrawing" Target="../diagrams/drawing7.xml"/><Relationship Id="rId4" Type="http://schemas.openxmlformats.org/officeDocument/2006/relationships/notesSlide" Target="../notesSlides/notesSlide6.xml"/><Relationship Id="rId9" Type="http://schemas.microsoft.com/office/2007/relationships/diagramDrawing" Target="../diagrams/drawing5.xml"/><Relationship Id="rId14" Type="http://schemas.microsoft.com/office/2007/relationships/diagramDrawing" Target="../diagrams/drawing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des on papers">
            <a:extLst>
              <a:ext uri="{FF2B5EF4-FFF2-40B4-BE49-F238E27FC236}">
                <a16:creationId xmlns:a16="http://schemas.microsoft.com/office/drawing/2014/main" id="{5C5388B8-C5CA-E3C8-1184-7DD7AFACDC70}"/>
              </a:ext>
            </a:extLst>
          </p:cNvPr>
          <p:cNvPicPr>
            <a:picLocks noChangeAspect="1"/>
          </p:cNvPicPr>
          <p:nvPr/>
        </p:nvPicPr>
        <p:blipFill rotWithShape="1">
          <a:blip r:embed="rId5"/>
          <a:srcRect t="3489" b="12241"/>
          <a:stretch/>
        </p:blipFill>
        <p:spPr>
          <a:xfrm>
            <a:off x="20" y="10"/>
            <a:ext cx="12191981" cy="6857990"/>
          </a:xfrm>
          <a:prstGeom prst="rect">
            <a:avLst/>
          </a:prstGeom>
        </p:spPr>
      </p:pic>
      <p:sp>
        <p:nvSpPr>
          <p:cNvPr id="43" name="Rectangle 42">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94807B3-E475-9444-BEB8-5C8BAC6678DC}"/>
              </a:ext>
            </a:extLst>
          </p:cNvPr>
          <p:cNvSpPr>
            <a:spLocks noGrp="1"/>
          </p:cNvSpPr>
          <p:nvPr>
            <p:ph type="ctrTitle"/>
          </p:nvPr>
        </p:nvSpPr>
        <p:spPr>
          <a:xfrm>
            <a:off x="404553" y="3091928"/>
            <a:ext cx="9078562" cy="2387600"/>
          </a:xfrm>
        </p:spPr>
        <p:txBody>
          <a:bodyPr vert="horz" lIns="91440" tIns="45720" rIns="91440" bIns="45720" rtlCol="0" anchor="b">
            <a:normAutofit/>
          </a:bodyPr>
          <a:lstStyle/>
          <a:p>
            <a:r>
              <a:rPr lang="en-US" sz="6600"/>
              <a:t>SECURITY RISK ASSESSMENT </a:t>
            </a:r>
          </a:p>
        </p:txBody>
      </p:sp>
      <p:sp>
        <p:nvSpPr>
          <p:cNvPr id="45" name="Rectangle: Rounded Corners 44">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BC47BD38-434B-CC40-913C-5F7A95E1FA29}"/>
              </a:ext>
            </a:extLst>
          </p:cNvPr>
          <p:cNvSpPr>
            <a:spLocks noGrp="1"/>
          </p:cNvSpPr>
          <p:nvPr>
            <p:ph type="subTitle" idx="1"/>
          </p:nvPr>
        </p:nvSpPr>
        <p:spPr>
          <a:xfrm>
            <a:off x="404553" y="5624945"/>
            <a:ext cx="9078562" cy="592975"/>
          </a:xfrm>
        </p:spPr>
        <p:txBody>
          <a:bodyPr vert="horz" lIns="91440" tIns="45720" rIns="91440" bIns="45720" rtlCol="0" anchor="ctr">
            <a:normAutofit/>
          </a:bodyPr>
          <a:lstStyle/>
          <a:p>
            <a:r>
              <a:rPr lang="en-US"/>
              <a:t>FOR SYMETRICA AND HGA</a:t>
            </a:r>
          </a:p>
        </p:txBody>
      </p:sp>
      <p:sp>
        <p:nvSpPr>
          <p:cNvPr id="36" name="TextBox 35">
            <a:extLst>
              <a:ext uri="{FF2B5EF4-FFF2-40B4-BE49-F238E27FC236}">
                <a16:creationId xmlns:a16="http://schemas.microsoft.com/office/drawing/2014/main" id="{439F366C-AAF6-1040-9CED-18041AC7CF31}"/>
              </a:ext>
            </a:extLst>
          </p:cNvPr>
          <p:cNvSpPr txBox="1"/>
          <p:nvPr/>
        </p:nvSpPr>
        <p:spPr>
          <a:xfrm>
            <a:off x="-1" y="6370320"/>
            <a:ext cx="5242561" cy="369332"/>
          </a:xfrm>
          <a:prstGeom prst="rect">
            <a:avLst/>
          </a:prstGeom>
          <a:noFill/>
        </p:spPr>
        <p:txBody>
          <a:bodyPr wrap="square" rtlCol="0">
            <a:spAutoFit/>
          </a:bodyPr>
          <a:lstStyle/>
          <a:p>
            <a:pPr>
              <a:spcAft>
                <a:spcPts val="600"/>
              </a:spcAft>
            </a:pPr>
            <a:r>
              <a:rPr lang="en-US" dirty="0"/>
              <a:t>SHREYA PATIL- CY5200- SECURITY ANALYSIS</a:t>
            </a:r>
          </a:p>
        </p:txBody>
      </p:sp>
      <p:pic>
        <p:nvPicPr>
          <p:cNvPr id="7" name="Audio 6">
            <a:hlinkClick r:id="" action="ppaction://media"/>
            <a:extLst>
              <a:ext uri="{FF2B5EF4-FFF2-40B4-BE49-F238E27FC236}">
                <a16:creationId xmlns:a16="http://schemas.microsoft.com/office/drawing/2014/main" id="{F6B53F78-861A-6C4B-B7CD-A445E0D5126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375213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517A47C-B2E5-4B79-8061-D74B1311A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C505E780-2083-4CB5-A42A-5E0E2908E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D2C0AE1C-0118-41AE-8A10-7CDCBF10E9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8D66650-930D-A741-B60C-252271D238C7}"/>
              </a:ext>
            </a:extLst>
          </p:cNvPr>
          <p:cNvSpPr>
            <a:spLocks noGrp="1"/>
          </p:cNvSpPr>
          <p:nvPr>
            <p:ph type="title"/>
          </p:nvPr>
        </p:nvSpPr>
        <p:spPr>
          <a:xfrm>
            <a:off x="621792" y="1161288"/>
            <a:ext cx="3602736" cy="4526280"/>
          </a:xfrm>
        </p:spPr>
        <p:txBody>
          <a:bodyPr>
            <a:normAutofit/>
          </a:bodyPr>
          <a:lstStyle/>
          <a:p>
            <a:r>
              <a:rPr lang="en-US"/>
              <a:t>RETURN OF INVESTMENT ANALYSIS FOR SYMETRICA COMPARED TO HGA</a:t>
            </a:r>
            <a:endParaRPr lang="en-US" dirty="0"/>
          </a:p>
        </p:txBody>
      </p:sp>
      <p:sp>
        <p:nvSpPr>
          <p:cNvPr id="21" name="Rectangle 14">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81528"/>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 name="Content Placeholder 3">
            <a:extLst>
              <a:ext uri="{FF2B5EF4-FFF2-40B4-BE49-F238E27FC236}">
                <a16:creationId xmlns:a16="http://schemas.microsoft.com/office/drawing/2014/main" id="{05ACBC4F-C493-D949-8881-D3841CE74599}"/>
              </a:ext>
            </a:extLst>
          </p:cNvPr>
          <p:cNvGraphicFramePr>
            <a:graphicFrameLocks noGrp="1"/>
          </p:cNvGraphicFramePr>
          <p:nvPr>
            <p:ph idx="1"/>
            <p:extLst>
              <p:ext uri="{D42A27DB-BD31-4B8C-83A1-F6EECF244321}">
                <p14:modId xmlns:p14="http://schemas.microsoft.com/office/powerpoint/2010/main" val="4168295376"/>
              </p:ext>
            </p:extLst>
          </p:nvPr>
        </p:nvGraphicFramePr>
        <p:xfrm>
          <a:off x="5012945" y="635000"/>
          <a:ext cx="6821426" cy="5809219"/>
        </p:xfrm>
        <a:graphic>
          <a:graphicData uri="http://schemas.openxmlformats.org/drawingml/2006/table">
            <a:tbl>
              <a:tblPr firstRow="1" firstCol="1" bandRow="1">
                <a:tableStyleId>{5C22544A-7EE6-4342-B048-85BDC9FD1C3A}</a:tableStyleId>
              </a:tblPr>
              <a:tblGrid>
                <a:gridCol w="2124455">
                  <a:extLst>
                    <a:ext uri="{9D8B030D-6E8A-4147-A177-3AD203B41FA5}">
                      <a16:colId xmlns:a16="http://schemas.microsoft.com/office/drawing/2014/main" val="26573203"/>
                    </a:ext>
                  </a:extLst>
                </a:gridCol>
                <a:gridCol w="2290600">
                  <a:extLst>
                    <a:ext uri="{9D8B030D-6E8A-4147-A177-3AD203B41FA5}">
                      <a16:colId xmlns:a16="http://schemas.microsoft.com/office/drawing/2014/main" val="3807501821"/>
                    </a:ext>
                  </a:extLst>
                </a:gridCol>
                <a:gridCol w="2406371">
                  <a:extLst>
                    <a:ext uri="{9D8B030D-6E8A-4147-A177-3AD203B41FA5}">
                      <a16:colId xmlns:a16="http://schemas.microsoft.com/office/drawing/2014/main" val="2006877058"/>
                    </a:ext>
                  </a:extLst>
                </a:gridCol>
              </a:tblGrid>
              <a:tr h="296937">
                <a:tc>
                  <a:txBody>
                    <a:bodyPr/>
                    <a:lstStyle/>
                    <a:p>
                      <a:pPr marL="0" marR="0">
                        <a:spcBef>
                          <a:spcPts val="0"/>
                        </a:spcBef>
                        <a:spcAft>
                          <a:spcPts val="0"/>
                        </a:spcAft>
                      </a:pPr>
                      <a:r>
                        <a:rPr lang="en-US" sz="900">
                          <a:effectLst/>
                        </a:rPr>
                        <a:t>Security Risk Management Areas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900">
                          <a:effectLst/>
                        </a:rPr>
                        <a:t>HGA</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900">
                          <a:effectLst/>
                        </a:rPr>
                        <a:t>Symetrica</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3828951634"/>
                  </a:ext>
                </a:extLst>
              </a:tr>
              <a:tr h="296937">
                <a:tc>
                  <a:txBody>
                    <a:bodyPr/>
                    <a:lstStyle/>
                    <a:p>
                      <a:pPr marL="0" marR="0">
                        <a:spcBef>
                          <a:spcPts val="0"/>
                        </a:spcBef>
                        <a:spcAft>
                          <a:spcPts val="0"/>
                        </a:spcAft>
                      </a:pPr>
                      <a:r>
                        <a:rPr lang="en-US" sz="900">
                          <a:effectLst/>
                        </a:rPr>
                        <a:t>Industry</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Financial company</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dirty="0">
                          <a:effectLst/>
                        </a:rPr>
                        <a:t>design and manufacturing company</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3738108651"/>
                  </a:ext>
                </a:extLst>
              </a:tr>
              <a:tr h="1254072">
                <a:tc>
                  <a:txBody>
                    <a:bodyPr/>
                    <a:lstStyle/>
                    <a:p>
                      <a:pPr marL="0" marR="0">
                        <a:spcBef>
                          <a:spcPts val="0"/>
                        </a:spcBef>
                        <a:spcAft>
                          <a:spcPts val="0"/>
                        </a:spcAft>
                      </a:pPr>
                      <a:r>
                        <a:rPr lang="en-US" sz="900" dirty="0">
                          <a:effectLst/>
                        </a:rPr>
                        <a:t>Mission</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dirty="0">
                          <a:effectLst/>
                        </a:rPr>
                        <a:t>Transfer U.s government funds in form of paychecks to individuals</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To provide the very best overarching threat detection and identification solutions to facilitate the security teams to make smart decisions in multi-threat situations.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999117752"/>
                  </a:ext>
                </a:extLst>
              </a:tr>
              <a:tr h="501628">
                <a:tc>
                  <a:txBody>
                    <a:bodyPr/>
                    <a:lstStyle/>
                    <a:p>
                      <a:pPr marL="0" marR="0">
                        <a:spcBef>
                          <a:spcPts val="0"/>
                        </a:spcBef>
                        <a:spcAft>
                          <a:spcPts val="0"/>
                        </a:spcAft>
                      </a:pPr>
                      <a:r>
                        <a:rPr lang="en-US" sz="900" dirty="0">
                          <a:effectLst/>
                        </a:rPr>
                        <a:t>Geographic Presence</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United States of America</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United States of America, United Kingdom</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685876643"/>
                  </a:ext>
                </a:extLst>
              </a:tr>
              <a:tr h="296937">
                <a:tc>
                  <a:txBody>
                    <a:bodyPr/>
                    <a:lstStyle/>
                    <a:p>
                      <a:pPr marL="0" marR="0">
                        <a:spcBef>
                          <a:spcPts val="0"/>
                        </a:spcBef>
                        <a:spcAft>
                          <a:spcPts val="0"/>
                        </a:spcAft>
                      </a:pPr>
                      <a:r>
                        <a:rPr lang="en-US" sz="900">
                          <a:effectLst/>
                        </a:rPr>
                        <a:t>Number of Employees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500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100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1884870292"/>
                  </a:ext>
                </a:extLst>
              </a:tr>
              <a:tr h="296937">
                <a:tc>
                  <a:txBody>
                    <a:bodyPr/>
                    <a:lstStyle/>
                    <a:p>
                      <a:pPr marL="0" marR="0">
                        <a:spcBef>
                          <a:spcPts val="0"/>
                        </a:spcBef>
                        <a:spcAft>
                          <a:spcPts val="0"/>
                        </a:spcAft>
                      </a:pPr>
                      <a:r>
                        <a:rPr lang="en-US" sz="900" dirty="0">
                          <a:effectLst/>
                        </a:rPr>
                        <a:t>Network Topology</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Appendix 3</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Appendix 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386330520"/>
                  </a:ext>
                </a:extLst>
              </a:tr>
              <a:tr h="296937">
                <a:tc>
                  <a:txBody>
                    <a:bodyPr/>
                    <a:lstStyle/>
                    <a:p>
                      <a:pPr marL="0" marR="0">
                        <a:spcBef>
                          <a:spcPts val="0"/>
                        </a:spcBef>
                        <a:spcAft>
                          <a:spcPts val="0"/>
                        </a:spcAft>
                      </a:pPr>
                      <a:r>
                        <a:rPr lang="en-US" sz="900">
                          <a:effectLst/>
                        </a:rPr>
                        <a:t>Critical Assets in $</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274,000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$725,000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1943717829"/>
                  </a:ext>
                </a:extLst>
              </a:tr>
              <a:tr h="536400">
                <a:tc>
                  <a:txBody>
                    <a:bodyPr/>
                    <a:lstStyle/>
                    <a:p>
                      <a:pPr marL="0" marR="0">
                        <a:spcBef>
                          <a:spcPts val="0"/>
                        </a:spcBef>
                        <a:spcAft>
                          <a:spcPts val="0"/>
                        </a:spcAft>
                      </a:pPr>
                      <a:r>
                        <a:rPr lang="en-US" sz="900">
                          <a:effectLst/>
                        </a:rPr>
                        <a:t>Threat Agent</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State sponsored, hacker group threat agents</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dirty="0">
                          <a:effectLst/>
                        </a:rPr>
                        <a:t>Terrorist and Criminal group threat agents</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630950835"/>
                  </a:ext>
                </a:extLst>
              </a:tr>
              <a:tr h="296937">
                <a:tc>
                  <a:txBody>
                    <a:bodyPr/>
                    <a:lstStyle/>
                    <a:p>
                      <a:pPr marL="0" marR="0">
                        <a:spcBef>
                          <a:spcPts val="0"/>
                        </a:spcBef>
                        <a:spcAft>
                          <a:spcPts val="0"/>
                        </a:spcAft>
                      </a:pPr>
                      <a:r>
                        <a:rPr lang="en-US" sz="900">
                          <a:effectLst/>
                        </a:rPr>
                        <a:t>Residual Security Risk in $</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$1,169,028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$425,000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3358190377"/>
                  </a:ext>
                </a:extLst>
              </a:tr>
              <a:tr h="536400">
                <a:tc>
                  <a:txBody>
                    <a:bodyPr/>
                    <a:lstStyle/>
                    <a:p>
                      <a:pPr marL="0" marR="0">
                        <a:spcBef>
                          <a:spcPts val="0"/>
                        </a:spcBef>
                        <a:spcAft>
                          <a:spcPts val="0"/>
                        </a:spcAft>
                      </a:pPr>
                      <a:r>
                        <a:rPr lang="en-US" sz="900">
                          <a:effectLst/>
                        </a:rPr>
                        <a:t>Budget for Risk Prevention and response controls, methods, policies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dirty="0">
                          <a:effectLst/>
                        </a:rPr>
                        <a:t>$470,000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$300,000</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1876600425"/>
                  </a:ext>
                </a:extLst>
              </a:tr>
              <a:tr h="536400">
                <a:tc>
                  <a:txBody>
                    <a:bodyPr/>
                    <a:lstStyle/>
                    <a:p>
                      <a:pPr marL="0" marR="0">
                        <a:spcBef>
                          <a:spcPts val="0"/>
                        </a:spcBef>
                        <a:spcAft>
                          <a:spcPts val="0"/>
                        </a:spcAft>
                      </a:pPr>
                      <a:r>
                        <a:rPr lang="en-US" sz="900">
                          <a:effectLst/>
                        </a:rPr>
                        <a:t>$ security budget / $ security risk improvement</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0.4</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0.7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11597631"/>
                  </a:ext>
                </a:extLst>
              </a:tr>
              <a:tr h="296937">
                <a:tc>
                  <a:txBody>
                    <a:bodyPr/>
                    <a:lstStyle/>
                    <a:p>
                      <a:pPr marL="0" marR="0">
                        <a:spcBef>
                          <a:spcPts val="0"/>
                        </a:spcBef>
                        <a:spcAft>
                          <a:spcPts val="0"/>
                        </a:spcAft>
                      </a:pPr>
                      <a:r>
                        <a:rPr lang="en-US" sz="900">
                          <a:effectLst/>
                        </a:rPr>
                        <a:t>$ security budget / $ critical assets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0.17</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0.41</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3073863700"/>
                  </a:ext>
                </a:extLst>
              </a:tr>
              <a:tr h="296937">
                <a:tc>
                  <a:txBody>
                    <a:bodyPr/>
                    <a:lstStyle/>
                    <a:p>
                      <a:pPr marL="0" marR="0">
                        <a:spcBef>
                          <a:spcPts val="0"/>
                        </a:spcBef>
                        <a:spcAft>
                          <a:spcPts val="0"/>
                        </a:spcAft>
                      </a:pPr>
                      <a:r>
                        <a:rPr lang="en-US" sz="900">
                          <a:effectLst/>
                        </a:rPr>
                        <a:t>$ security budget / employee</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a:effectLst/>
                        </a:rPr>
                        <a:t>548</a:t>
                      </a:r>
                      <a:endParaRPr lang="en-US"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tc>
                  <a:txBody>
                    <a:bodyPr/>
                    <a:lstStyle/>
                    <a:p>
                      <a:pPr marL="0" marR="0">
                        <a:spcBef>
                          <a:spcPts val="0"/>
                        </a:spcBef>
                        <a:spcAft>
                          <a:spcPts val="0"/>
                        </a:spcAft>
                      </a:pPr>
                      <a:r>
                        <a:rPr lang="en-US" sz="1200" dirty="0">
                          <a:effectLst/>
                        </a:rPr>
                        <a:t>3000</a:t>
                      </a: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4087" marR="44087" marT="0" marB="0"/>
                </a:tc>
                <a:extLst>
                  <a:ext uri="{0D108BD9-81ED-4DB2-BD59-A6C34878D82A}">
                    <a16:rowId xmlns:a16="http://schemas.microsoft.com/office/drawing/2014/main" val="3257288653"/>
                  </a:ext>
                </a:extLst>
              </a:tr>
            </a:tbl>
          </a:graphicData>
        </a:graphic>
      </p:graphicFrame>
      <p:sp>
        <p:nvSpPr>
          <p:cNvPr id="14" name="TextBox 13">
            <a:extLst>
              <a:ext uri="{FF2B5EF4-FFF2-40B4-BE49-F238E27FC236}">
                <a16:creationId xmlns:a16="http://schemas.microsoft.com/office/drawing/2014/main" id="{34B73175-ECEB-BA43-AA29-688EF50B6586}"/>
              </a:ext>
            </a:extLst>
          </p:cNvPr>
          <p:cNvSpPr txBox="1"/>
          <p:nvPr/>
        </p:nvSpPr>
        <p:spPr>
          <a:xfrm>
            <a:off x="-1" y="6370320"/>
            <a:ext cx="5242561" cy="369332"/>
          </a:xfrm>
          <a:prstGeom prst="rect">
            <a:avLst/>
          </a:prstGeom>
          <a:noFill/>
        </p:spPr>
        <p:txBody>
          <a:bodyPr wrap="square" rtlCol="0">
            <a:spAutoFit/>
          </a:bodyPr>
          <a:lstStyle/>
          <a:p>
            <a:r>
              <a:rPr lang="en-US" dirty="0"/>
              <a:t>SHREYA PATIL- CY5200- SECURITY ANALYSIS</a:t>
            </a:r>
          </a:p>
        </p:txBody>
      </p:sp>
      <p:pic>
        <p:nvPicPr>
          <p:cNvPr id="6" name="Audio 5">
            <a:hlinkClick r:id="" action="ppaction://media"/>
            <a:extLst>
              <a:ext uri="{FF2B5EF4-FFF2-40B4-BE49-F238E27FC236}">
                <a16:creationId xmlns:a16="http://schemas.microsoft.com/office/drawing/2014/main" id="{6532C6CE-82AA-E742-B38B-C9D2F7F632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73912303"/>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99D25-325A-2848-8BFF-CF01614809A3}"/>
              </a:ext>
            </a:extLst>
          </p:cNvPr>
          <p:cNvSpPr>
            <a:spLocks noGrp="1"/>
          </p:cNvSpPr>
          <p:nvPr>
            <p:ph type="title"/>
          </p:nvPr>
        </p:nvSpPr>
        <p:spPr/>
        <p:txBody>
          <a:bodyPr>
            <a:normAutofit fontScale="90000"/>
          </a:bodyPr>
          <a:lstStyle/>
          <a:p>
            <a:r>
              <a:rPr lang="en-US" dirty="0"/>
              <a:t>CYBERSECURITY WORKFORCE RECOMMENDATIONS</a:t>
            </a:r>
          </a:p>
        </p:txBody>
      </p:sp>
      <p:sp>
        <p:nvSpPr>
          <p:cNvPr id="3" name="Content Placeholder 2">
            <a:extLst>
              <a:ext uri="{FF2B5EF4-FFF2-40B4-BE49-F238E27FC236}">
                <a16:creationId xmlns:a16="http://schemas.microsoft.com/office/drawing/2014/main" id="{F6F8D7CB-6FEC-C44A-A305-F634E312EB3C}"/>
              </a:ext>
            </a:extLst>
          </p:cNvPr>
          <p:cNvSpPr>
            <a:spLocks noGrp="1"/>
          </p:cNvSpPr>
          <p:nvPr>
            <p:ph idx="1"/>
          </p:nvPr>
        </p:nvSpPr>
        <p:spPr>
          <a:xfrm>
            <a:off x="1115568" y="2209800"/>
            <a:ext cx="10168128" cy="4546600"/>
          </a:xfrm>
        </p:spPr>
        <p:txBody>
          <a:bodyPr>
            <a:normAutofit fontScale="62500" lnSpcReduction="20000"/>
          </a:bodyPr>
          <a:lstStyle/>
          <a:p>
            <a:pPr lvl="0"/>
            <a:r>
              <a:rPr lang="en-US" dirty="0"/>
              <a:t>Manage and store the access information personnel by using Authentication, Authorization and Accounting services, to limit the access and only required privileges to the user.</a:t>
            </a:r>
          </a:p>
          <a:p>
            <a:pPr lvl="0"/>
            <a:r>
              <a:rPr lang="en-US" dirty="0"/>
              <a:t>Implementing security awareness and training highlighting the most exploited vulnerabilities is recommended</a:t>
            </a:r>
          </a:p>
          <a:p>
            <a:pPr lvl="0"/>
            <a:r>
              <a:rPr lang="en-US" dirty="0"/>
              <a:t>Participation of personnel in incident response plan testing exercise, helps them gain more knowledge on business continuity plans for the company.</a:t>
            </a:r>
          </a:p>
          <a:p>
            <a:pPr lvl="0"/>
            <a:r>
              <a:rPr lang="en-US" dirty="0"/>
              <a:t>Develop roles and responsibilities relating to cybersecurity tasks within the organization.</a:t>
            </a:r>
          </a:p>
          <a:p>
            <a:pPr lvl="0"/>
            <a:r>
              <a:rPr lang="en-US" dirty="0"/>
              <a:t>Personnel background check and Identification access management needs to be reviewed periodically</a:t>
            </a:r>
          </a:p>
          <a:p>
            <a:pPr lvl="0"/>
            <a:r>
              <a:rPr lang="en-US" dirty="0"/>
              <a:t>All the policies that identifies and assigns various roles and responsibilities, are required to be reviewed and approved by all the identified personnel.</a:t>
            </a:r>
          </a:p>
          <a:p>
            <a:pPr lvl="0"/>
            <a:r>
              <a:rPr lang="en-US" dirty="0"/>
              <a:t>Implementation of process of approval and review of policies by senior management is recommended</a:t>
            </a:r>
          </a:p>
          <a:p>
            <a:pPr marL="0" indent="0">
              <a:buNone/>
            </a:pPr>
            <a:endParaRPr lang="en-US" dirty="0"/>
          </a:p>
        </p:txBody>
      </p:sp>
      <p:sp>
        <p:nvSpPr>
          <p:cNvPr id="4" name="TextBox 3">
            <a:extLst>
              <a:ext uri="{FF2B5EF4-FFF2-40B4-BE49-F238E27FC236}">
                <a16:creationId xmlns:a16="http://schemas.microsoft.com/office/drawing/2014/main" id="{F28005EE-7348-A74C-A198-14A6DC14316E}"/>
              </a:ext>
            </a:extLst>
          </p:cNvPr>
          <p:cNvSpPr txBox="1"/>
          <p:nvPr/>
        </p:nvSpPr>
        <p:spPr>
          <a:xfrm>
            <a:off x="-1" y="6370320"/>
            <a:ext cx="5242561" cy="369332"/>
          </a:xfrm>
          <a:prstGeom prst="rect">
            <a:avLst/>
          </a:prstGeom>
          <a:noFill/>
        </p:spPr>
        <p:txBody>
          <a:bodyPr wrap="square" rtlCol="0">
            <a:spAutoFit/>
          </a:bodyPr>
          <a:lstStyle/>
          <a:p>
            <a:r>
              <a:rPr lang="en-US" dirty="0"/>
              <a:t>SHREYA PATIL- CY5200- SECURITY ANALYSIS</a:t>
            </a:r>
          </a:p>
        </p:txBody>
      </p:sp>
      <p:pic>
        <p:nvPicPr>
          <p:cNvPr id="8" name="Audio 7">
            <a:hlinkClick r:id="" action="ppaction://media"/>
            <a:extLst>
              <a:ext uri="{FF2B5EF4-FFF2-40B4-BE49-F238E27FC236}">
                <a16:creationId xmlns:a16="http://schemas.microsoft.com/office/drawing/2014/main" id="{E6BBB7A7-1FD6-534F-9254-E74B09D34E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88736099"/>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1C8F4-FE69-0544-8505-3879CA2C9EB0}"/>
              </a:ext>
            </a:extLst>
          </p:cNvPr>
          <p:cNvSpPr>
            <a:spLocks noGrp="1"/>
          </p:cNvSpPr>
          <p:nvPr>
            <p:ph type="title"/>
          </p:nvPr>
        </p:nvSpPr>
        <p:spPr/>
        <p:txBody>
          <a:bodyPr/>
          <a:lstStyle/>
          <a:p>
            <a:r>
              <a:rPr lang="en-US" dirty="0"/>
              <a:t>CALL TO ACTION</a:t>
            </a:r>
          </a:p>
        </p:txBody>
      </p:sp>
      <p:sp>
        <p:nvSpPr>
          <p:cNvPr id="3" name="Content Placeholder 2">
            <a:extLst>
              <a:ext uri="{FF2B5EF4-FFF2-40B4-BE49-F238E27FC236}">
                <a16:creationId xmlns:a16="http://schemas.microsoft.com/office/drawing/2014/main" id="{F1D234DF-E212-E444-9A7D-A612C5C637D8}"/>
              </a:ext>
            </a:extLst>
          </p:cNvPr>
          <p:cNvSpPr>
            <a:spLocks noGrp="1"/>
          </p:cNvSpPr>
          <p:nvPr>
            <p:ph idx="1"/>
          </p:nvPr>
        </p:nvSpPr>
        <p:spPr>
          <a:xfrm>
            <a:off x="457200" y="2133600"/>
            <a:ext cx="10826496" cy="4038600"/>
          </a:xfrm>
        </p:spPr>
        <p:txBody>
          <a:bodyPr>
            <a:normAutofit fontScale="62500" lnSpcReduction="20000"/>
          </a:bodyPr>
          <a:lstStyle/>
          <a:p>
            <a:r>
              <a:rPr lang="en-US" dirty="0"/>
              <a:t>ORGANIZATIONAL OVERVIEW: Symetrica is a small-size company that builds radiation detection and identification systems. Since the company's systems have been developed for security applications,  it is necessary to review and build stronger cybersecurity posture for the organization. </a:t>
            </a:r>
          </a:p>
          <a:p>
            <a:r>
              <a:rPr lang="en-US" dirty="0"/>
              <a:t>SECURITY RISK ASSESSMENT: The assessment identified various vulnerabilities, risks and threat analysis for Symetrica.</a:t>
            </a:r>
          </a:p>
          <a:p>
            <a:r>
              <a:rPr lang="en-US" dirty="0"/>
              <a:t>SECURITY POLICIES AND CONTROLS: Various controls recommended for Symetrica, were based on organizations priorities and the critical assets required for operation of the company. </a:t>
            </a:r>
          </a:p>
          <a:p>
            <a:r>
              <a:rPr lang="en-US" dirty="0"/>
              <a:t>CYBERSECURITY RECOMMENDATIONS: Based on the identified potential risks, their impact and threat analysis for Symetrica, it is necessary to consider the recommended controls for mitigating the impact of various risks.</a:t>
            </a:r>
          </a:p>
          <a:p>
            <a:r>
              <a:rPr lang="en-US" dirty="0"/>
              <a:t>FUTURE SCOPE: For a good security program, Symetrica can strive to develop a fully integrated and cost-effective Risk prevention and response controls framework.</a:t>
            </a:r>
          </a:p>
          <a:p>
            <a:pPr marL="0" indent="0">
              <a:buNone/>
            </a:pPr>
            <a:endParaRPr lang="en-US" dirty="0"/>
          </a:p>
        </p:txBody>
      </p:sp>
      <p:sp>
        <p:nvSpPr>
          <p:cNvPr id="4" name="TextBox 3">
            <a:extLst>
              <a:ext uri="{FF2B5EF4-FFF2-40B4-BE49-F238E27FC236}">
                <a16:creationId xmlns:a16="http://schemas.microsoft.com/office/drawing/2014/main" id="{185A4658-D53C-834F-8CA4-5E0CBDA29662}"/>
              </a:ext>
            </a:extLst>
          </p:cNvPr>
          <p:cNvSpPr txBox="1"/>
          <p:nvPr/>
        </p:nvSpPr>
        <p:spPr>
          <a:xfrm>
            <a:off x="-1" y="6370320"/>
            <a:ext cx="5242561" cy="369332"/>
          </a:xfrm>
          <a:prstGeom prst="rect">
            <a:avLst/>
          </a:prstGeom>
          <a:noFill/>
        </p:spPr>
        <p:txBody>
          <a:bodyPr wrap="square" rtlCol="0">
            <a:spAutoFit/>
          </a:bodyPr>
          <a:lstStyle/>
          <a:p>
            <a:r>
              <a:rPr lang="en-US" dirty="0"/>
              <a:t>SHREYA PATIL- CY5200- SECURITY ANALYSIS</a:t>
            </a:r>
          </a:p>
        </p:txBody>
      </p:sp>
      <p:pic>
        <p:nvPicPr>
          <p:cNvPr id="8" name="Audio 7">
            <a:hlinkClick r:id="" action="ppaction://media"/>
            <a:extLst>
              <a:ext uri="{FF2B5EF4-FFF2-40B4-BE49-F238E27FC236}">
                <a16:creationId xmlns:a16="http://schemas.microsoft.com/office/drawing/2014/main" id="{7690F2D0-AD3B-3F4C-A652-61684A06640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0178313"/>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BC68A55F-7B32-44D8-AEE5-1AF4053265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72DFEF-EAF4-C04E-8C27-8E93AF1DFFEC}"/>
              </a:ext>
            </a:extLst>
          </p:cNvPr>
          <p:cNvSpPr>
            <a:spLocks noGrp="1"/>
          </p:cNvSpPr>
          <p:nvPr>
            <p:ph type="title"/>
          </p:nvPr>
        </p:nvSpPr>
        <p:spPr>
          <a:xfrm>
            <a:off x="655320" y="429030"/>
            <a:ext cx="2834640" cy="5457589"/>
          </a:xfrm>
        </p:spPr>
        <p:txBody>
          <a:bodyPr anchor="ctr">
            <a:normAutofit/>
          </a:bodyPr>
          <a:lstStyle/>
          <a:p>
            <a:r>
              <a:rPr lang="en-US" sz="3700" dirty="0"/>
              <a:t>BUSINESS NEED FOR SECURITY RISK ANALYSIS FOR SYMETRICA</a:t>
            </a:r>
          </a:p>
        </p:txBody>
      </p:sp>
      <p:sp>
        <p:nvSpPr>
          <p:cNvPr id="16" name="Rectangle 10">
            <a:extLst>
              <a:ext uri="{FF2B5EF4-FFF2-40B4-BE49-F238E27FC236}">
                <a16:creationId xmlns:a16="http://schemas.microsoft.com/office/drawing/2014/main" id="{CD1AAA2C-FBBE-42AA-B869-31D524B765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5320" y="6112341"/>
            <a:ext cx="108356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2">
            <a:extLst>
              <a:ext uri="{FF2B5EF4-FFF2-40B4-BE49-F238E27FC236}">
                <a16:creationId xmlns:a16="http://schemas.microsoft.com/office/drawing/2014/main" id="{5F937BBF-9326-4230-AB1B-F1795E350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045208" y="4686084"/>
            <a:ext cx="54864" cy="2834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 name="Content Placeholder 2">
            <a:extLst>
              <a:ext uri="{FF2B5EF4-FFF2-40B4-BE49-F238E27FC236}">
                <a16:creationId xmlns:a16="http://schemas.microsoft.com/office/drawing/2014/main" id="{3BAD9926-D099-0044-B580-50F3A4200312}"/>
              </a:ext>
            </a:extLst>
          </p:cNvPr>
          <p:cNvGraphicFramePr>
            <a:graphicFrameLocks noGrp="1"/>
          </p:cNvGraphicFramePr>
          <p:nvPr>
            <p:ph idx="1"/>
            <p:extLst>
              <p:ext uri="{D42A27DB-BD31-4B8C-83A1-F6EECF244321}">
                <p14:modId xmlns:p14="http://schemas.microsoft.com/office/powerpoint/2010/main" val="3299399292"/>
              </p:ext>
            </p:extLst>
          </p:nvPr>
        </p:nvGraphicFramePr>
        <p:xfrm>
          <a:off x="4041648" y="429030"/>
          <a:ext cx="7452360" cy="545970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2" name="TextBox 11">
            <a:extLst>
              <a:ext uri="{FF2B5EF4-FFF2-40B4-BE49-F238E27FC236}">
                <a16:creationId xmlns:a16="http://schemas.microsoft.com/office/drawing/2014/main" id="{D976A973-36E4-284E-A28E-930EA1DE7549}"/>
              </a:ext>
            </a:extLst>
          </p:cNvPr>
          <p:cNvSpPr txBox="1"/>
          <p:nvPr/>
        </p:nvSpPr>
        <p:spPr>
          <a:xfrm>
            <a:off x="-1" y="6370320"/>
            <a:ext cx="5242561" cy="369332"/>
          </a:xfrm>
          <a:prstGeom prst="rect">
            <a:avLst/>
          </a:prstGeom>
          <a:noFill/>
        </p:spPr>
        <p:txBody>
          <a:bodyPr wrap="square" rtlCol="0">
            <a:spAutoFit/>
          </a:bodyPr>
          <a:lstStyle/>
          <a:p>
            <a:r>
              <a:rPr lang="en-US" dirty="0"/>
              <a:t>SHREYA PATIL- CY5200- SECURITY ANALYSIS</a:t>
            </a:r>
          </a:p>
        </p:txBody>
      </p:sp>
      <p:pic>
        <p:nvPicPr>
          <p:cNvPr id="7" name="Audio 6">
            <a:hlinkClick r:id="" action="ppaction://media"/>
            <a:extLst>
              <a:ext uri="{FF2B5EF4-FFF2-40B4-BE49-F238E27FC236}">
                <a16:creationId xmlns:a16="http://schemas.microsoft.com/office/drawing/2014/main" id="{6C2F9855-F73B-DB42-8B16-6AC8CC25DD8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91585448"/>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7" name="Rectangle 69">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28" name="Rectangle 71">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7B0188B-7CAD-1B4D-B3E9-BF1CCD70FA4D}"/>
              </a:ext>
            </a:extLst>
          </p:cNvPr>
          <p:cNvSpPr>
            <a:spLocks noGrp="1"/>
          </p:cNvSpPr>
          <p:nvPr>
            <p:ph type="title"/>
          </p:nvPr>
        </p:nvSpPr>
        <p:spPr>
          <a:xfrm>
            <a:off x="1051560" y="586822"/>
            <a:ext cx="3538728" cy="1645920"/>
          </a:xfrm>
        </p:spPr>
        <p:txBody>
          <a:bodyPr vert="horz" lIns="91440" tIns="45720" rIns="91440" bIns="45720" rtlCol="0" anchor="ctr">
            <a:normAutofit/>
          </a:bodyPr>
          <a:lstStyle/>
          <a:p>
            <a:r>
              <a:rPr lang="en-US" sz="3200" dirty="0"/>
              <a:t>NETWORK TOPOLOGY</a:t>
            </a:r>
          </a:p>
        </p:txBody>
      </p:sp>
      <p:sp>
        <p:nvSpPr>
          <p:cNvPr id="1029" name="Rectangle 73">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30" name="Rectangle 75">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8113" y="1405210"/>
            <a:ext cx="146304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B4A4CA60-E5FD-E148-91B7-04B1FB08A230}"/>
              </a:ext>
            </a:extLst>
          </p:cNvPr>
          <p:cNvSpPr txBox="1">
            <a:spLocks/>
          </p:cNvSpPr>
          <p:nvPr/>
        </p:nvSpPr>
        <p:spPr>
          <a:xfrm>
            <a:off x="5349240" y="586822"/>
            <a:ext cx="6007608"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indent="-228600">
              <a:lnSpc>
                <a:spcPct val="110000"/>
              </a:lnSpc>
              <a:spcAft>
                <a:spcPts val="600"/>
              </a:spcAft>
              <a:buFont typeface="Arial" panose="020B0604020202020204" pitchFamily="34" charset="0"/>
              <a:buChar char="•"/>
            </a:pPr>
            <a:r>
              <a:rPr lang="en-US" sz="2800" dirty="0">
                <a:latin typeface="+mn-lt"/>
                <a:ea typeface="+mn-ea"/>
                <a:cs typeface="+mn-cs"/>
              </a:rPr>
              <a:t>LIST OF CRITICAL ASSETS</a:t>
            </a:r>
          </a:p>
        </p:txBody>
      </p:sp>
      <p:pic>
        <p:nvPicPr>
          <p:cNvPr id="1025" name="Picture 60" descr="Diagram&#10;&#10;Description automatically generated">
            <a:extLst>
              <a:ext uri="{FF2B5EF4-FFF2-40B4-BE49-F238E27FC236}">
                <a16:creationId xmlns:a16="http://schemas.microsoft.com/office/drawing/2014/main" id="{C61AD8CD-69C3-7445-9537-11AA3EA1A3CC}"/>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tretch>
            <a:fillRect/>
          </a:stretch>
        </p:blipFill>
        <p:spPr bwMode="auto">
          <a:xfrm>
            <a:off x="470136" y="2141302"/>
            <a:ext cx="4532357" cy="435157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2">
            <a:extLst>
              <a:ext uri="{FF2B5EF4-FFF2-40B4-BE49-F238E27FC236}">
                <a16:creationId xmlns:a16="http://schemas.microsoft.com/office/drawing/2014/main" id="{9A5E1ED6-716F-4A4B-8C11-E691FC1CE809}"/>
              </a:ext>
            </a:extLst>
          </p:cNvPr>
          <p:cNvSpPr>
            <a:spLocks noChangeArrowheads="1"/>
          </p:cNvSpPr>
          <p:nvPr/>
        </p:nvSpPr>
        <p:spPr bwMode="auto">
          <a:xfrm>
            <a:off x="1468356" y="0"/>
            <a:ext cx="832878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6" name="Table 5">
            <a:extLst>
              <a:ext uri="{FF2B5EF4-FFF2-40B4-BE49-F238E27FC236}">
                <a16:creationId xmlns:a16="http://schemas.microsoft.com/office/drawing/2014/main" id="{F53426D5-A15F-884A-BEEE-D1D61C07E3EA}"/>
              </a:ext>
            </a:extLst>
          </p:cNvPr>
          <p:cNvGraphicFramePr>
            <a:graphicFrameLocks noGrp="1"/>
          </p:cNvGraphicFramePr>
          <p:nvPr>
            <p:extLst>
              <p:ext uri="{D42A27DB-BD31-4B8C-83A1-F6EECF244321}">
                <p14:modId xmlns:p14="http://schemas.microsoft.com/office/powerpoint/2010/main" val="122717160"/>
              </p:ext>
            </p:extLst>
          </p:nvPr>
        </p:nvGraphicFramePr>
        <p:xfrm>
          <a:off x="6198781" y="2735387"/>
          <a:ext cx="5523083" cy="3471886"/>
        </p:xfrm>
        <a:graphic>
          <a:graphicData uri="http://schemas.openxmlformats.org/drawingml/2006/table">
            <a:tbl>
              <a:tblPr firstRow="1" firstCol="1" bandRow="1">
                <a:tableStyleId>{5C22544A-7EE6-4342-B048-85BDC9FD1C3A}</a:tableStyleId>
              </a:tblPr>
              <a:tblGrid>
                <a:gridCol w="888022">
                  <a:extLst>
                    <a:ext uri="{9D8B030D-6E8A-4147-A177-3AD203B41FA5}">
                      <a16:colId xmlns:a16="http://schemas.microsoft.com/office/drawing/2014/main" val="218855009"/>
                    </a:ext>
                  </a:extLst>
                </a:gridCol>
                <a:gridCol w="3532920">
                  <a:extLst>
                    <a:ext uri="{9D8B030D-6E8A-4147-A177-3AD203B41FA5}">
                      <a16:colId xmlns:a16="http://schemas.microsoft.com/office/drawing/2014/main" val="2664211270"/>
                    </a:ext>
                  </a:extLst>
                </a:gridCol>
                <a:gridCol w="1102141">
                  <a:extLst>
                    <a:ext uri="{9D8B030D-6E8A-4147-A177-3AD203B41FA5}">
                      <a16:colId xmlns:a16="http://schemas.microsoft.com/office/drawing/2014/main" val="364291629"/>
                    </a:ext>
                  </a:extLst>
                </a:gridCol>
              </a:tblGrid>
              <a:tr h="157813">
                <a:tc>
                  <a:txBody>
                    <a:bodyPr/>
                    <a:lstStyle/>
                    <a:p>
                      <a:pPr marL="0" marR="0">
                        <a:spcBef>
                          <a:spcPts val="0"/>
                        </a:spcBef>
                        <a:spcAft>
                          <a:spcPts val="0"/>
                        </a:spcAft>
                      </a:pPr>
                      <a:r>
                        <a:rPr lang="en-US" sz="900">
                          <a:effectLst/>
                        </a:rPr>
                        <a:t>ASSET </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ASSET NAME</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Asset Value</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3775535657"/>
                  </a:ext>
                </a:extLst>
              </a:tr>
              <a:tr h="157813">
                <a:tc>
                  <a:txBody>
                    <a:bodyPr/>
                    <a:lstStyle/>
                    <a:p>
                      <a:pPr marL="0" marR="0" algn="ctr">
                        <a:spcBef>
                          <a:spcPts val="0"/>
                        </a:spcBef>
                        <a:spcAft>
                          <a:spcPts val="0"/>
                        </a:spcAft>
                      </a:pPr>
                      <a:r>
                        <a:rPr lang="en-US" sz="900">
                          <a:effectLst/>
                        </a:rPr>
                        <a:t>A1</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Backbone Switch </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$15,000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3641223569"/>
                  </a:ext>
                </a:extLst>
              </a:tr>
              <a:tr h="157813">
                <a:tc>
                  <a:txBody>
                    <a:bodyPr/>
                    <a:lstStyle/>
                    <a:p>
                      <a:pPr marL="0" marR="0" algn="ctr">
                        <a:spcBef>
                          <a:spcPts val="0"/>
                        </a:spcBef>
                        <a:spcAft>
                          <a:spcPts val="0"/>
                        </a:spcAft>
                      </a:pPr>
                      <a:r>
                        <a:rPr lang="en-US" sz="900">
                          <a:effectLst/>
                        </a:rPr>
                        <a:t>A2</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Cable Modem</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$35,000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2769697104"/>
                  </a:ext>
                </a:extLst>
              </a:tr>
              <a:tr h="157813">
                <a:tc>
                  <a:txBody>
                    <a:bodyPr/>
                    <a:lstStyle/>
                    <a:p>
                      <a:pPr marL="0" marR="0" algn="ctr">
                        <a:spcBef>
                          <a:spcPts val="0"/>
                        </a:spcBef>
                        <a:spcAft>
                          <a:spcPts val="0"/>
                        </a:spcAft>
                      </a:pPr>
                      <a:r>
                        <a:rPr lang="en-US" sz="900">
                          <a:effectLst/>
                        </a:rPr>
                        <a:t>A3</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Switches </a:t>
                      </a:r>
                      <a:r>
                        <a:rPr lang="en-US" sz="800">
                          <a:effectLst/>
                        </a:rPr>
                        <a:t>(X4)</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$20,000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2771202703"/>
                  </a:ext>
                </a:extLst>
              </a:tr>
              <a:tr h="157813">
                <a:tc>
                  <a:txBody>
                    <a:bodyPr/>
                    <a:lstStyle/>
                    <a:p>
                      <a:pPr marL="0" marR="0" algn="ctr">
                        <a:spcBef>
                          <a:spcPts val="0"/>
                        </a:spcBef>
                        <a:spcAft>
                          <a:spcPts val="0"/>
                        </a:spcAft>
                      </a:pPr>
                      <a:r>
                        <a:rPr lang="en-US" sz="900">
                          <a:effectLst/>
                        </a:rPr>
                        <a:t>A4</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W Access Points </a:t>
                      </a:r>
                      <a:r>
                        <a:rPr lang="en-US" sz="800">
                          <a:effectLst/>
                        </a:rPr>
                        <a:t>(X5)</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$25,000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2127094737"/>
                  </a:ext>
                </a:extLst>
              </a:tr>
              <a:tr h="157813">
                <a:tc>
                  <a:txBody>
                    <a:bodyPr/>
                    <a:lstStyle/>
                    <a:p>
                      <a:pPr marL="0" marR="0" algn="ctr">
                        <a:spcBef>
                          <a:spcPts val="0"/>
                        </a:spcBef>
                        <a:spcAft>
                          <a:spcPts val="0"/>
                        </a:spcAft>
                      </a:pPr>
                      <a:r>
                        <a:rPr lang="en-US" sz="900">
                          <a:effectLst/>
                        </a:rPr>
                        <a:t>A5</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MISys (maintains inventory)</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$75,000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3798780101"/>
                  </a:ext>
                </a:extLst>
              </a:tr>
              <a:tr h="157813">
                <a:tc>
                  <a:txBody>
                    <a:bodyPr/>
                    <a:lstStyle/>
                    <a:p>
                      <a:pPr marL="0" marR="0" algn="ctr">
                        <a:spcBef>
                          <a:spcPts val="0"/>
                        </a:spcBef>
                        <a:spcAft>
                          <a:spcPts val="0"/>
                        </a:spcAft>
                      </a:pPr>
                      <a:r>
                        <a:rPr lang="en-US" sz="900">
                          <a:effectLst/>
                        </a:rPr>
                        <a:t>A6</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dirty="0">
                          <a:effectLst/>
                        </a:rPr>
                        <a:t>Symetrica US Server-03</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$100,000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3623052851"/>
                  </a:ext>
                </a:extLst>
              </a:tr>
              <a:tr h="157813">
                <a:tc>
                  <a:txBody>
                    <a:bodyPr/>
                    <a:lstStyle/>
                    <a:p>
                      <a:pPr marL="0" marR="0" algn="ctr">
                        <a:spcBef>
                          <a:spcPts val="0"/>
                        </a:spcBef>
                        <a:spcAft>
                          <a:spcPts val="0"/>
                        </a:spcAft>
                      </a:pPr>
                      <a:r>
                        <a:rPr lang="en-US" sz="900">
                          <a:effectLst/>
                        </a:rPr>
                        <a:t>A7</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Arena (all data and processes tied to the product)</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$50,000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1658273920"/>
                  </a:ext>
                </a:extLst>
              </a:tr>
              <a:tr h="157813">
                <a:tc>
                  <a:txBody>
                    <a:bodyPr/>
                    <a:lstStyle/>
                    <a:p>
                      <a:pPr marL="0" marR="0" algn="ctr">
                        <a:spcBef>
                          <a:spcPts val="0"/>
                        </a:spcBef>
                        <a:spcAft>
                          <a:spcPts val="0"/>
                        </a:spcAft>
                      </a:pPr>
                      <a:r>
                        <a:rPr lang="en-US" sz="900">
                          <a:effectLst/>
                        </a:rPr>
                        <a:t>A11</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QNAP NAS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$65,000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1291323124"/>
                  </a:ext>
                </a:extLst>
              </a:tr>
              <a:tr h="157813">
                <a:tc>
                  <a:txBody>
                    <a:bodyPr/>
                    <a:lstStyle/>
                    <a:p>
                      <a:pPr marL="0" marR="0" algn="ctr">
                        <a:spcBef>
                          <a:spcPts val="0"/>
                        </a:spcBef>
                        <a:spcAft>
                          <a:spcPts val="0"/>
                        </a:spcAft>
                      </a:pPr>
                      <a:r>
                        <a:rPr lang="en-US" sz="900">
                          <a:effectLst/>
                        </a:rPr>
                        <a:t>A12</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UPS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$30,000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678056761"/>
                  </a:ext>
                </a:extLst>
              </a:tr>
              <a:tr h="157813">
                <a:tc>
                  <a:txBody>
                    <a:bodyPr/>
                    <a:lstStyle/>
                    <a:p>
                      <a:pPr marL="0" marR="0" algn="ctr">
                        <a:spcBef>
                          <a:spcPts val="0"/>
                        </a:spcBef>
                        <a:spcAft>
                          <a:spcPts val="0"/>
                        </a:spcAft>
                      </a:pPr>
                      <a:r>
                        <a:rPr lang="en-US" sz="900">
                          <a:effectLst/>
                        </a:rPr>
                        <a:t>A13</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Firewall Sophos-XG-125</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$55,000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978668604"/>
                  </a:ext>
                </a:extLst>
              </a:tr>
              <a:tr h="157813">
                <a:tc>
                  <a:txBody>
                    <a:bodyPr/>
                    <a:lstStyle/>
                    <a:p>
                      <a:pPr marL="0" marR="0" algn="ctr">
                        <a:spcBef>
                          <a:spcPts val="0"/>
                        </a:spcBef>
                        <a:spcAft>
                          <a:spcPts val="0"/>
                        </a:spcAft>
                      </a:pPr>
                      <a:r>
                        <a:rPr lang="en-US" sz="900">
                          <a:effectLst/>
                        </a:rPr>
                        <a:t>A14</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AWS Fleet Servers and services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$30,000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3664306510"/>
                  </a:ext>
                </a:extLst>
              </a:tr>
              <a:tr h="157813">
                <a:tc>
                  <a:txBody>
                    <a:bodyPr/>
                    <a:lstStyle/>
                    <a:p>
                      <a:pPr marL="0" marR="0" algn="ctr">
                        <a:spcBef>
                          <a:spcPts val="0"/>
                        </a:spcBef>
                        <a:spcAft>
                          <a:spcPts val="0"/>
                        </a:spcAft>
                      </a:pPr>
                      <a:r>
                        <a:rPr lang="en-US" sz="900">
                          <a:effectLst/>
                        </a:rPr>
                        <a:t>A15</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Gitlab services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$15,000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1661411558"/>
                  </a:ext>
                </a:extLst>
              </a:tr>
              <a:tr h="157813">
                <a:tc>
                  <a:txBody>
                    <a:bodyPr/>
                    <a:lstStyle/>
                    <a:p>
                      <a:pPr marL="0" marR="0" algn="ctr">
                        <a:spcBef>
                          <a:spcPts val="0"/>
                        </a:spcBef>
                        <a:spcAft>
                          <a:spcPts val="0"/>
                        </a:spcAft>
                      </a:pPr>
                      <a:r>
                        <a:rPr lang="en-US" sz="900">
                          <a:effectLst/>
                        </a:rPr>
                        <a:t>A16</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Jenkins/Builder</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$45,000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498833164"/>
                  </a:ext>
                </a:extLst>
              </a:tr>
              <a:tr h="157813">
                <a:tc>
                  <a:txBody>
                    <a:bodyPr/>
                    <a:lstStyle/>
                    <a:p>
                      <a:pPr marL="0" marR="0" algn="ctr">
                        <a:spcBef>
                          <a:spcPts val="0"/>
                        </a:spcBef>
                        <a:spcAft>
                          <a:spcPts val="0"/>
                        </a:spcAft>
                      </a:pPr>
                      <a:r>
                        <a:rPr lang="en-US" sz="900">
                          <a:effectLst/>
                        </a:rPr>
                        <a:t>A17</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PC’s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$85,000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623977609"/>
                  </a:ext>
                </a:extLst>
              </a:tr>
              <a:tr h="157813">
                <a:tc>
                  <a:txBody>
                    <a:bodyPr/>
                    <a:lstStyle/>
                    <a:p>
                      <a:pPr marL="0" marR="0" algn="ctr">
                        <a:spcBef>
                          <a:spcPts val="0"/>
                        </a:spcBef>
                        <a:spcAft>
                          <a:spcPts val="0"/>
                        </a:spcAft>
                      </a:pPr>
                      <a:r>
                        <a:rPr lang="en-US" sz="900">
                          <a:effectLst/>
                        </a:rPr>
                        <a:t>A18</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Printers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$20,000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2217571535"/>
                  </a:ext>
                </a:extLst>
              </a:tr>
              <a:tr h="157813">
                <a:tc>
                  <a:txBody>
                    <a:bodyPr/>
                    <a:lstStyle/>
                    <a:p>
                      <a:pPr marL="0" marR="0" algn="ctr">
                        <a:spcBef>
                          <a:spcPts val="0"/>
                        </a:spcBef>
                        <a:spcAft>
                          <a:spcPts val="0"/>
                        </a:spcAft>
                      </a:pPr>
                      <a:r>
                        <a:rPr lang="en-US" sz="900">
                          <a:effectLst/>
                        </a:rPr>
                        <a:t>A19</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Phabricator</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$60,000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4046086224"/>
                  </a:ext>
                </a:extLst>
              </a:tr>
              <a:tr h="157813">
                <a:tc>
                  <a:txBody>
                    <a:bodyPr/>
                    <a:lstStyle/>
                    <a:p>
                      <a:pPr marL="0" marR="0" algn="ctr">
                        <a:spcBef>
                          <a:spcPts val="0"/>
                        </a:spcBef>
                        <a:spcAft>
                          <a:spcPts val="0"/>
                        </a:spcAft>
                      </a:pPr>
                      <a:r>
                        <a:rPr lang="en-US" sz="900">
                          <a:effectLst/>
                        </a:rPr>
                        <a:t>A20</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Internal Correspondence</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Intangible</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658119621"/>
                  </a:ext>
                </a:extLst>
              </a:tr>
              <a:tr h="157813">
                <a:tc>
                  <a:txBody>
                    <a:bodyPr/>
                    <a:lstStyle/>
                    <a:p>
                      <a:pPr marL="0" marR="0" algn="ctr">
                        <a:spcBef>
                          <a:spcPts val="0"/>
                        </a:spcBef>
                        <a:spcAft>
                          <a:spcPts val="0"/>
                        </a:spcAft>
                      </a:pPr>
                      <a:r>
                        <a:rPr lang="en-US" sz="900">
                          <a:effectLst/>
                        </a:rPr>
                        <a:t>A21</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Personnel Information</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Intangible</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255031544"/>
                  </a:ext>
                </a:extLst>
              </a:tr>
              <a:tr h="157813">
                <a:tc>
                  <a:txBody>
                    <a:bodyPr/>
                    <a:lstStyle/>
                    <a:p>
                      <a:pPr marL="0" marR="0" algn="ctr">
                        <a:spcBef>
                          <a:spcPts val="0"/>
                        </a:spcBef>
                        <a:spcAft>
                          <a:spcPts val="0"/>
                        </a:spcAft>
                      </a:pPr>
                      <a:r>
                        <a:rPr lang="en-US" sz="900">
                          <a:effectLst/>
                        </a:rPr>
                        <a:t>A22</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Contracting and Procurement Documents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Intangible</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2411611979"/>
                  </a:ext>
                </a:extLst>
              </a:tr>
              <a:tr h="157813">
                <a:tc>
                  <a:txBody>
                    <a:bodyPr/>
                    <a:lstStyle/>
                    <a:p>
                      <a:pPr marL="0" marR="0" algn="ctr">
                        <a:spcBef>
                          <a:spcPts val="0"/>
                        </a:spcBef>
                        <a:spcAft>
                          <a:spcPts val="0"/>
                        </a:spcAft>
                      </a:pPr>
                      <a:r>
                        <a:rPr lang="en-US" sz="900">
                          <a:effectLst/>
                        </a:rPr>
                        <a:t>A23</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Reputation (Intangible)</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Intangible</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875884365"/>
                  </a:ext>
                </a:extLst>
              </a:tr>
              <a:tr h="157813">
                <a:tc>
                  <a:txBody>
                    <a:bodyPr/>
                    <a:lstStyle/>
                    <a:p>
                      <a:pPr marL="0" marR="0" algn="ctr">
                        <a:spcBef>
                          <a:spcPts val="0"/>
                        </a:spcBef>
                        <a:spcAft>
                          <a:spcPts val="0"/>
                        </a:spcAft>
                      </a:pPr>
                      <a:r>
                        <a:rPr lang="en-US" sz="900">
                          <a:effectLst/>
                        </a:rPr>
                        <a:t>A24</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Employee Confidence (Intangible)</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tc>
                  <a:txBody>
                    <a:bodyPr/>
                    <a:lstStyle/>
                    <a:p>
                      <a:pPr marL="0" marR="0">
                        <a:spcBef>
                          <a:spcPts val="0"/>
                        </a:spcBef>
                        <a:spcAft>
                          <a:spcPts val="0"/>
                        </a:spcAft>
                      </a:pPr>
                      <a:r>
                        <a:rPr lang="en-US" sz="900">
                          <a:effectLst/>
                        </a:rPr>
                        <a:t>Intangible</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9317" marR="49317" marT="0" marB="0"/>
                </a:tc>
                <a:extLst>
                  <a:ext uri="{0D108BD9-81ED-4DB2-BD59-A6C34878D82A}">
                    <a16:rowId xmlns:a16="http://schemas.microsoft.com/office/drawing/2014/main" val="4218517474"/>
                  </a:ext>
                </a:extLst>
              </a:tr>
            </a:tbl>
          </a:graphicData>
        </a:graphic>
      </p:graphicFrame>
      <p:sp>
        <p:nvSpPr>
          <p:cNvPr id="17" name="TextBox 16">
            <a:extLst>
              <a:ext uri="{FF2B5EF4-FFF2-40B4-BE49-F238E27FC236}">
                <a16:creationId xmlns:a16="http://schemas.microsoft.com/office/drawing/2014/main" id="{F20379A4-3266-0444-A356-3ACC11D7DEEB}"/>
              </a:ext>
            </a:extLst>
          </p:cNvPr>
          <p:cNvSpPr txBox="1"/>
          <p:nvPr/>
        </p:nvSpPr>
        <p:spPr>
          <a:xfrm>
            <a:off x="-1" y="6370320"/>
            <a:ext cx="5242561" cy="369332"/>
          </a:xfrm>
          <a:prstGeom prst="rect">
            <a:avLst/>
          </a:prstGeom>
          <a:noFill/>
        </p:spPr>
        <p:txBody>
          <a:bodyPr wrap="square" rtlCol="0">
            <a:spAutoFit/>
          </a:bodyPr>
          <a:lstStyle/>
          <a:p>
            <a:r>
              <a:rPr lang="en-US" dirty="0"/>
              <a:t>SHREYA PATIL- CY5200- SECURITY ANALYSIS</a:t>
            </a:r>
          </a:p>
        </p:txBody>
      </p:sp>
      <p:pic>
        <p:nvPicPr>
          <p:cNvPr id="8" name="Audio 7">
            <a:hlinkClick r:id="" action="ppaction://media"/>
            <a:extLst>
              <a:ext uri="{FF2B5EF4-FFF2-40B4-BE49-F238E27FC236}">
                <a16:creationId xmlns:a16="http://schemas.microsoft.com/office/drawing/2014/main" id="{C64BE78E-05E4-0F4E-9B53-F2F6FA252E1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9547450"/>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FE324-AB4F-5344-AE81-3FE7F58052A5}"/>
              </a:ext>
            </a:extLst>
          </p:cNvPr>
          <p:cNvSpPr>
            <a:spLocks noGrp="1"/>
          </p:cNvSpPr>
          <p:nvPr>
            <p:ph type="title"/>
          </p:nvPr>
        </p:nvSpPr>
        <p:spPr/>
        <p:txBody>
          <a:bodyPr>
            <a:normAutofit fontScale="90000"/>
          </a:bodyPr>
          <a:lstStyle/>
          <a:p>
            <a:r>
              <a:rPr lang="en-US" dirty="0"/>
              <a:t>THREAT ANALYSIS, THREAT AGENTS, ATTACK TREE SCENARIOS</a:t>
            </a:r>
          </a:p>
        </p:txBody>
      </p:sp>
      <p:sp>
        <p:nvSpPr>
          <p:cNvPr id="42" name="Rectangle 41">
            <a:extLst>
              <a:ext uri="{FF2B5EF4-FFF2-40B4-BE49-F238E27FC236}">
                <a16:creationId xmlns:a16="http://schemas.microsoft.com/office/drawing/2014/main" id="{2C2C48FF-0CE8-8D4A-87D5-1A69CBB3053E}"/>
              </a:ext>
            </a:extLst>
          </p:cNvPr>
          <p:cNvSpPr/>
          <p:nvPr/>
        </p:nvSpPr>
        <p:spPr>
          <a:xfrm>
            <a:off x="1219200" y="2312276"/>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eaLnBrk="0" fontAlgn="base" hangingPunct="0">
              <a:spcBef>
                <a:spcPct val="0"/>
              </a:spcBef>
              <a:spcAft>
                <a:spcPct val="0"/>
              </a:spcAft>
            </a:pPr>
            <a:r>
              <a:rPr lang="en-US" altLang="en-US" sz="1100" dirty="0">
                <a:solidFill>
                  <a:schemeClr val="tx1"/>
                </a:solidFill>
                <a:latin typeface="Arial" panose="020B0604020202020204" pitchFamily="34" charset="0"/>
                <a:ea typeface="Times New Roman" panose="02020603050405020304" pitchFamily="18" charset="0"/>
              </a:rPr>
              <a:t>Gain employee’s password</a:t>
            </a:r>
            <a:endParaRPr kumimoji="0" lang="en-US" altLang="en-US" sz="1100" b="0" i="0" u="none" strike="noStrike" cap="none" normalizeH="0" baseline="0" dirty="0">
              <a:ln>
                <a:noFill/>
              </a:ln>
              <a:solidFill>
                <a:schemeClr val="tx1"/>
              </a:solidFill>
              <a:effectLst/>
              <a:latin typeface="Arial" panose="020B0604020202020204" pitchFamily="34" charset="0"/>
            </a:endParaRPr>
          </a:p>
        </p:txBody>
      </p:sp>
      <p:sp>
        <p:nvSpPr>
          <p:cNvPr id="43" name="Rectangle 42">
            <a:extLst>
              <a:ext uri="{FF2B5EF4-FFF2-40B4-BE49-F238E27FC236}">
                <a16:creationId xmlns:a16="http://schemas.microsoft.com/office/drawing/2014/main" id="{463D1547-5EBE-E54C-8409-A880F546EF6E}"/>
              </a:ext>
            </a:extLst>
          </p:cNvPr>
          <p:cNvSpPr/>
          <p:nvPr/>
        </p:nvSpPr>
        <p:spPr>
          <a:xfrm>
            <a:off x="283779" y="3166241"/>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Use password cracking tools</a:t>
            </a:r>
          </a:p>
        </p:txBody>
      </p:sp>
      <p:sp>
        <p:nvSpPr>
          <p:cNvPr id="44" name="Rectangle 43">
            <a:extLst>
              <a:ext uri="{FF2B5EF4-FFF2-40B4-BE49-F238E27FC236}">
                <a16:creationId xmlns:a16="http://schemas.microsoft.com/office/drawing/2014/main" id="{28A4763C-D294-CD40-8F5D-104653FAC04F}"/>
              </a:ext>
            </a:extLst>
          </p:cNvPr>
          <p:cNvSpPr/>
          <p:nvPr/>
        </p:nvSpPr>
        <p:spPr>
          <a:xfrm>
            <a:off x="1799897" y="3124201"/>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Bribe the working professional for the password</a:t>
            </a:r>
          </a:p>
        </p:txBody>
      </p:sp>
      <p:sp>
        <p:nvSpPr>
          <p:cNvPr id="45" name="Rectangle 44">
            <a:extLst>
              <a:ext uri="{FF2B5EF4-FFF2-40B4-BE49-F238E27FC236}">
                <a16:creationId xmlns:a16="http://schemas.microsoft.com/office/drawing/2014/main" id="{20583767-28C5-5C49-B883-70D0235CB029}"/>
              </a:ext>
            </a:extLst>
          </p:cNvPr>
          <p:cNvSpPr/>
          <p:nvPr/>
        </p:nvSpPr>
        <p:spPr>
          <a:xfrm>
            <a:off x="3570890" y="3092670"/>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Look for it in the office and employee desk-spaces</a:t>
            </a:r>
          </a:p>
        </p:txBody>
      </p:sp>
      <p:sp>
        <p:nvSpPr>
          <p:cNvPr id="46" name="Rectangle 45">
            <a:extLst>
              <a:ext uri="{FF2B5EF4-FFF2-40B4-BE49-F238E27FC236}">
                <a16:creationId xmlns:a16="http://schemas.microsoft.com/office/drawing/2014/main" id="{BBE091EA-A3D7-D84E-8B41-817A1FFBE288}"/>
              </a:ext>
            </a:extLst>
          </p:cNvPr>
          <p:cNvSpPr/>
          <p:nvPr/>
        </p:nvSpPr>
        <p:spPr>
          <a:xfrm>
            <a:off x="283779" y="4302095"/>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Install the tool on victim’s console</a:t>
            </a:r>
          </a:p>
          <a:p>
            <a:r>
              <a:rPr lang="en-US" sz="1000" dirty="0"/>
              <a:t> </a:t>
            </a:r>
          </a:p>
        </p:txBody>
      </p:sp>
      <p:sp>
        <p:nvSpPr>
          <p:cNvPr id="47" name="Rectangle 46">
            <a:extLst>
              <a:ext uri="{FF2B5EF4-FFF2-40B4-BE49-F238E27FC236}">
                <a16:creationId xmlns:a16="http://schemas.microsoft.com/office/drawing/2014/main" id="{E19F0AD6-E15C-3844-AD65-E3C436E4E1FC}"/>
              </a:ext>
            </a:extLst>
          </p:cNvPr>
          <p:cNvSpPr/>
          <p:nvPr/>
        </p:nvSpPr>
        <p:spPr>
          <a:xfrm>
            <a:off x="1751943" y="4302095"/>
            <a:ext cx="1024103"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Remotely gain access to the password</a:t>
            </a:r>
          </a:p>
        </p:txBody>
      </p:sp>
      <p:sp>
        <p:nvSpPr>
          <p:cNvPr id="48" name="Rectangle 47">
            <a:extLst>
              <a:ext uri="{FF2B5EF4-FFF2-40B4-BE49-F238E27FC236}">
                <a16:creationId xmlns:a16="http://schemas.microsoft.com/office/drawing/2014/main" id="{83527453-DC2F-A24C-ACDA-4CB4C991A775}"/>
              </a:ext>
            </a:extLst>
          </p:cNvPr>
          <p:cNvSpPr/>
          <p:nvPr/>
        </p:nvSpPr>
        <p:spPr>
          <a:xfrm>
            <a:off x="2923132" y="4390523"/>
            <a:ext cx="1173102"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a:p>
            <a:pPr algn="ctr"/>
            <a:r>
              <a:rPr lang="en-US" sz="900" dirty="0"/>
              <a:t>Inject USB drive with pre-installed software to gain access</a:t>
            </a:r>
          </a:p>
          <a:p>
            <a:pPr algn="ctr"/>
            <a:r>
              <a:rPr lang="en-US" sz="1000" dirty="0"/>
              <a:t> </a:t>
            </a:r>
          </a:p>
        </p:txBody>
      </p:sp>
      <p:sp>
        <p:nvSpPr>
          <p:cNvPr id="49" name="Rectangle 48">
            <a:extLst>
              <a:ext uri="{FF2B5EF4-FFF2-40B4-BE49-F238E27FC236}">
                <a16:creationId xmlns:a16="http://schemas.microsoft.com/office/drawing/2014/main" id="{827637A8-6668-BC4D-A750-397323A037BA}"/>
              </a:ext>
            </a:extLst>
          </p:cNvPr>
          <p:cNvSpPr/>
          <p:nvPr/>
        </p:nvSpPr>
        <p:spPr>
          <a:xfrm>
            <a:off x="283779" y="5628290"/>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Find the network vulnerability</a:t>
            </a:r>
          </a:p>
        </p:txBody>
      </p:sp>
      <p:sp>
        <p:nvSpPr>
          <p:cNvPr id="50" name="Rectangle 49">
            <a:extLst>
              <a:ext uri="{FF2B5EF4-FFF2-40B4-BE49-F238E27FC236}">
                <a16:creationId xmlns:a16="http://schemas.microsoft.com/office/drawing/2014/main" id="{0839AE93-BD3B-5740-BD27-E3F189D9CEE3}"/>
              </a:ext>
            </a:extLst>
          </p:cNvPr>
          <p:cNvSpPr/>
          <p:nvPr/>
        </p:nvSpPr>
        <p:spPr>
          <a:xfrm>
            <a:off x="1932591" y="5643180"/>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The victim is online and has valid authenticated access</a:t>
            </a:r>
          </a:p>
        </p:txBody>
      </p:sp>
      <p:sp>
        <p:nvSpPr>
          <p:cNvPr id="51" name="Rectangle 50">
            <a:extLst>
              <a:ext uri="{FF2B5EF4-FFF2-40B4-BE49-F238E27FC236}">
                <a16:creationId xmlns:a16="http://schemas.microsoft.com/office/drawing/2014/main" id="{62778079-C69B-A645-9971-F81D55C8E80B}"/>
              </a:ext>
            </a:extLst>
          </p:cNvPr>
          <p:cNvSpPr/>
          <p:nvPr/>
        </p:nvSpPr>
        <p:spPr>
          <a:xfrm>
            <a:off x="7656786" y="2312276"/>
            <a:ext cx="2643352"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fontAlgn="base" hangingPunct="0">
              <a:spcBef>
                <a:spcPct val="0"/>
              </a:spcBef>
              <a:spcAft>
                <a:spcPct val="0"/>
              </a:spcAft>
            </a:pPr>
            <a:r>
              <a:rPr lang="en-US" sz="1400" dirty="0">
                <a:solidFill>
                  <a:schemeClr val="tx1"/>
                </a:solidFill>
              </a:rPr>
              <a:t>   Gain access to critical data</a:t>
            </a:r>
          </a:p>
          <a:p>
            <a:pPr lvl="0" eaLnBrk="0" fontAlgn="base" hangingPunct="0">
              <a:spcBef>
                <a:spcPct val="0"/>
              </a:spcBef>
              <a:spcAft>
                <a:spcPct val="0"/>
              </a:spcAft>
            </a:pP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sp>
        <p:nvSpPr>
          <p:cNvPr id="52" name="TextBox 51">
            <a:extLst>
              <a:ext uri="{FF2B5EF4-FFF2-40B4-BE49-F238E27FC236}">
                <a16:creationId xmlns:a16="http://schemas.microsoft.com/office/drawing/2014/main" id="{B24879CD-3188-5744-97D1-A03329BD1877}"/>
              </a:ext>
            </a:extLst>
          </p:cNvPr>
          <p:cNvSpPr txBox="1"/>
          <p:nvPr/>
        </p:nvSpPr>
        <p:spPr>
          <a:xfrm>
            <a:off x="-1" y="6370320"/>
            <a:ext cx="5242561" cy="369332"/>
          </a:xfrm>
          <a:prstGeom prst="rect">
            <a:avLst/>
          </a:prstGeom>
          <a:noFill/>
        </p:spPr>
        <p:txBody>
          <a:bodyPr wrap="square" rtlCol="0">
            <a:spAutoFit/>
          </a:bodyPr>
          <a:lstStyle/>
          <a:p>
            <a:r>
              <a:rPr lang="en-US" dirty="0"/>
              <a:t>SHREYA PATIL- CY5200- SECURITY ANALYSIS</a:t>
            </a:r>
          </a:p>
        </p:txBody>
      </p:sp>
      <p:cxnSp>
        <p:nvCxnSpPr>
          <p:cNvPr id="54" name="Straight Arrow Connector 53">
            <a:extLst>
              <a:ext uri="{FF2B5EF4-FFF2-40B4-BE49-F238E27FC236}">
                <a16:creationId xmlns:a16="http://schemas.microsoft.com/office/drawing/2014/main" id="{21BCCF72-2DA1-4C42-A0F2-29A4E1F3D94E}"/>
              </a:ext>
            </a:extLst>
          </p:cNvPr>
          <p:cNvCxnSpPr>
            <a:stCxn id="49" idx="0"/>
          </p:cNvCxnSpPr>
          <p:nvPr/>
        </p:nvCxnSpPr>
        <p:spPr>
          <a:xfrm flipH="1" flipV="1">
            <a:off x="901700" y="4827611"/>
            <a:ext cx="38976" cy="8006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C3066E70-FAD6-034F-88B2-270E0A1D7554}"/>
              </a:ext>
            </a:extLst>
          </p:cNvPr>
          <p:cNvCxnSpPr>
            <a:stCxn id="50" idx="0"/>
            <a:endCxn id="46" idx="2"/>
          </p:cNvCxnSpPr>
          <p:nvPr/>
        </p:nvCxnSpPr>
        <p:spPr>
          <a:xfrm flipH="1" flipV="1">
            <a:off x="940676" y="4827612"/>
            <a:ext cx="1648812" cy="8155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81B7EF2F-6574-524B-B1DD-59845E815EE2}"/>
              </a:ext>
            </a:extLst>
          </p:cNvPr>
          <p:cNvCxnSpPr>
            <a:stCxn id="46" idx="0"/>
            <a:endCxn id="43" idx="2"/>
          </p:cNvCxnSpPr>
          <p:nvPr/>
        </p:nvCxnSpPr>
        <p:spPr>
          <a:xfrm flipV="1">
            <a:off x="940676" y="3691758"/>
            <a:ext cx="0" cy="6103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A415B65D-6AE7-2342-876B-F877121603FC}"/>
              </a:ext>
            </a:extLst>
          </p:cNvPr>
          <p:cNvCxnSpPr>
            <a:cxnSpLocks/>
            <a:stCxn id="47" idx="0"/>
          </p:cNvCxnSpPr>
          <p:nvPr/>
        </p:nvCxnSpPr>
        <p:spPr>
          <a:xfrm flipH="1" flipV="1">
            <a:off x="940676" y="3691758"/>
            <a:ext cx="1323319" cy="6103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FCB32F9F-888D-C44B-BCE7-31867F1F48D2}"/>
              </a:ext>
            </a:extLst>
          </p:cNvPr>
          <p:cNvCxnSpPr>
            <a:cxnSpLocks/>
            <a:stCxn id="48" idx="0"/>
          </p:cNvCxnSpPr>
          <p:nvPr/>
        </p:nvCxnSpPr>
        <p:spPr>
          <a:xfrm flipH="1" flipV="1">
            <a:off x="1054804" y="3780187"/>
            <a:ext cx="2454879" cy="6103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BA6C6C30-5B95-1E4C-91F3-BAA767F9EEEE}"/>
              </a:ext>
            </a:extLst>
          </p:cNvPr>
          <p:cNvCxnSpPr>
            <a:stCxn id="43" idx="0"/>
            <a:endCxn id="42" idx="2"/>
          </p:cNvCxnSpPr>
          <p:nvPr/>
        </p:nvCxnSpPr>
        <p:spPr>
          <a:xfrm flipV="1">
            <a:off x="940676" y="2837793"/>
            <a:ext cx="935421" cy="328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E4EDAF31-D1B1-8D4F-AD80-0776BAF01EB2}"/>
              </a:ext>
            </a:extLst>
          </p:cNvPr>
          <p:cNvCxnSpPr>
            <a:stCxn id="44" idx="0"/>
            <a:endCxn id="42" idx="2"/>
          </p:cNvCxnSpPr>
          <p:nvPr/>
        </p:nvCxnSpPr>
        <p:spPr>
          <a:xfrm flipH="1" flipV="1">
            <a:off x="1876097" y="2837793"/>
            <a:ext cx="580697" cy="2864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9456AEDC-64A4-0F46-ACAA-C28E6C7EF132}"/>
              </a:ext>
            </a:extLst>
          </p:cNvPr>
          <p:cNvCxnSpPr>
            <a:cxnSpLocks/>
            <a:stCxn id="45" idx="0"/>
          </p:cNvCxnSpPr>
          <p:nvPr/>
        </p:nvCxnSpPr>
        <p:spPr>
          <a:xfrm flipH="1" flipV="1">
            <a:off x="2456794" y="2837793"/>
            <a:ext cx="1770993" cy="2548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6" name="Rectangle 75">
            <a:extLst>
              <a:ext uri="{FF2B5EF4-FFF2-40B4-BE49-F238E27FC236}">
                <a16:creationId xmlns:a16="http://schemas.microsoft.com/office/drawing/2014/main" id="{47A545D0-B6D4-CF4C-AD90-46C094FF4FAC}"/>
              </a:ext>
            </a:extLst>
          </p:cNvPr>
          <p:cNvSpPr/>
          <p:nvPr/>
        </p:nvSpPr>
        <p:spPr>
          <a:xfrm>
            <a:off x="10731937" y="2714515"/>
            <a:ext cx="1313794" cy="5014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Find physical copy of data in the office environment</a:t>
            </a:r>
          </a:p>
        </p:txBody>
      </p:sp>
      <p:sp>
        <p:nvSpPr>
          <p:cNvPr id="77" name="Rectangle 76">
            <a:extLst>
              <a:ext uri="{FF2B5EF4-FFF2-40B4-BE49-F238E27FC236}">
                <a16:creationId xmlns:a16="http://schemas.microsoft.com/office/drawing/2014/main" id="{FB545579-F930-9B43-801B-ECCF3C60C880}"/>
              </a:ext>
            </a:extLst>
          </p:cNvPr>
          <p:cNvSpPr/>
          <p:nvPr/>
        </p:nvSpPr>
        <p:spPr>
          <a:xfrm>
            <a:off x="7041420" y="5891048"/>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Gain access to the physical backup server</a:t>
            </a:r>
          </a:p>
          <a:p>
            <a:r>
              <a:rPr lang="en-US" sz="900" dirty="0"/>
              <a:t> </a:t>
            </a:r>
          </a:p>
        </p:txBody>
      </p:sp>
      <p:sp>
        <p:nvSpPr>
          <p:cNvPr id="78" name="Rectangle 77">
            <a:extLst>
              <a:ext uri="{FF2B5EF4-FFF2-40B4-BE49-F238E27FC236}">
                <a16:creationId xmlns:a16="http://schemas.microsoft.com/office/drawing/2014/main" id="{D6155896-A513-0B4B-AC25-D47DEB75C943}"/>
              </a:ext>
            </a:extLst>
          </p:cNvPr>
          <p:cNvSpPr/>
          <p:nvPr/>
        </p:nvSpPr>
        <p:spPr>
          <a:xfrm>
            <a:off x="9735206" y="3399658"/>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Capture the data in transmission</a:t>
            </a:r>
          </a:p>
        </p:txBody>
      </p:sp>
      <p:sp>
        <p:nvSpPr>
          <p:cNvPr id="79" name="Rectangle 78">
            <a:extLst>
              <a:ext uri="{FF2B5EF4-FFF2-40B4-BE49-F238E27FC236}">
                <a16:creationId xmlns:a16="http://schemas.microsoft.com/office/drawing/2014/main" id="{731CE53B-B3A6-D54C-B4EA-76CE34034EE6}"/>
              </a:ext>
            </a:extLst>
          </p:cNvPr>
          <p:cNvSpPr/>
          <p:nvPr/>
        </p:nvSpPr>
        <p:spPr>
          <a:xfrm>
            <a:off x="8027276" y="3399658"/>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Gain access to the backup files</a:t>
            </a:r>
          </a:p>
        </p:txBody>
      </p:sp>
      <p:sp>
        <p:nvSpPr>
          <p:cNvPr id="80" name="Rectangle 79">
            <a:extLst>
              <a:ext uri="{FF2B5EF4-FFF2-40B4-BE49-F238E27FC236}">
                <a16:creationId xmlns:a16="http://schemas.microsoft.com/office/drawing/2014/main" id="{B5B744D2-79B1-E440-9D1D-FE00B367FBE2}"/>
              </a:ext>
            </a:extLst>
          </p:cNvPr>
          <p:cNvSpPr/>
          <p:nvPr/>
        </p:nvSpPr>
        <p:spPr>
          <a:xfrm>
            <a:off x="6329856" y="3399657"/>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Obtain admin password with access to data</a:t>
            </a:r>
          </a:p>
        </p:txBody>
      </p:sp>
      <p:sp>
        <p:nvSpPr>
          <p:cNvPr id="81" name="Rectangle 80">
            <a:extLst>
              <a:ext uri="{FF2B5EF4-FFF2-40B4-BE49-F238E27FC236}">
                <a16:creationId xmlns:a16="http://schemas.microsoft.com/office/drawing/2014/main" id="{8377288C-188B-D241-B6EA-5F05CC328D2D}"/>
              </a:ext>
            </a:extLst>
          </p:cNvPr>
          <p:cNvSpPr/>
          <p:nvPr/>
        </p:nvSpPr>
        <p:spPr>
          <a:xfrm>
            <a:off x="5254296" y="2718238"/>
            <a:ext cx="1313794"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Look for logged in user console with access to data</a:t>
            </a:r>
          </a:p>
        </p:txBody>
      </p:sp>
      <p:sp>
        <p:nvSpPr>
          <p:cNvPr id="89" name="Rectangle 88">
            <a:extLst>
              <a:ext uri="{FF2B5EF4-FFF2-40B4-BE49-F238E27FC236}">
                <a16:creationId xmlns:a16="http://schemas.microsoft.com/office/drawing/2014/main" id="{A7DC67C9-EBA0-DC41-AA67-CA2C57EFEF85}"/>
              </a:ext>
            </a:extLst>
          </p:cNvPr>
          <p:cNvSpPr/>
          <p:nvPr/>
        </p:nvSpPr>
        <p:spPr>
          <a:xfrm>
            <a:off x="4530835" y="4553334"/>
            <a:ext cx="991915" cy="7501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Install the tool on victim’s console</a:t>
            </a:r>
          </a:p>
          <a:p>
            <a:r>
              <a:rPr lang="en-US" sz="1000" dirty="0"/>
              <a:t> </a:t>
            </a:r>
          </a:p>
        </p:txBody>
      </p:sp>
      <p:sp>
        <p:nvSpPr>
          <p:cNvPr id="90" name="Rectangle 89">
            <a:extLst>
              <a:ext uri="{FF2B5EF4-FFF2-40B4-BE49-F238E27FC236}">
                <a16:creationId xmlns:a16="http://schemas.microsoft.com/office/drawing/2014/main" id="{36A5DA16-DF72-2F48-B8B5-F88C82B81AFD}"/>
              </a:ext>
            </a:extLst>
          </p:cNvPr>
          <p:cNvSpPr/>
          <p:nvPr/>
        </p:nvSpPr>
        <p:spPr>
          <a:xfrm>
            <a:off x="5592382" y="4528083"/>
            <a:ext cx="754774" cy="7501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Remotely gain access to the password</a:t>
            </a:r>
          </a:p>
        </p:txBody>
      </p:sp>
      <p:sp>
        <p:nvSpPr>
          <p:cNvPr id="91" name="Rectangle 90">
            <a:extLst>
              <a:ext uri="{FF2B5EF4-FFF2-40B4-BE49-F238E27FC236}">
                <a16:creationId xmlns:a16="http://schemas.microsoft.com/office/drawing/2014/main" id="{0FABFDBD-B888-2C4F-B56C-316176A0BD10}"/>
              </a:ext>
            </a:extLst>
          </p:cNvPr>
          <p:cNvSpPr/>
          <p:nvPr/>
        </p:nvSpPr>
        <p:spPr>
          <a:xfrm>
            <a:off x="6501526" y="4502834"/>
            <a:ext cx="991915" cy="8006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a:p>
            <a:pPr algn="ctr"/>
            <a:r>
              <a:rPr lang="en-US" sz="900" dirty="0"/>
              <a:t>Inject USB drive with pre-installed software to gain access</a:t>
            </a:r>
          </a:p>
          <a:p>
            <a:pPr algn="ctr"/>
            <a:r>
              <a:rPr lang="en-US" sz="900" dirty="0"/>
              <a:t> </a:t>
            </a:r>
          </a:p>
        </p:txBody>
      </p:sp>
      <p:sp>
        <p:nvSpPr>
          <p:cNvPr id="92" name="Rectangle 91">
            <a:extLst>
              <a:ext uri="{FF2B5EF4-FFF2-40B4-BE49-F238E27FC236}">
                <a16:creationId xmlns:a16="http://schemas.microsoft.com/office/drawing/2014/main" id="{481381AB-D30A-5840-89D1-6C0862A923F1}"/>
              </a:ext>
            </a:extLst>
          </p:cNvPr>
          <p:cNvSpPr/>
          <p:nvPr/>
        </p:nvSpPr>
        <p:spPr>
          <a:xfrm>
            <a:off x="4530835" y="5879529"/>
            <a:ext cx="991915"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Find the network vulnerability</a:t>
            </a:r>
          </a:p>
        </p:txBody>
      </p:sp>
      <p:sp>
        <p:nvSpPr>
          <p:cNvPr id="93" name="Rectangle 92">
            <a:extLst>
              <a:ext uri="{FF2B5EF4-FFF2-40B4-BE49-F238E27FC236}">
                <a16:creationId xmlns:a16="http://schemas.microsoft.com/office/drawing/2014/main" id="{BB76BA5D-89CA-DB47-9006-DECF86CB31F7}"/>
              </a:ext>
            </a:extLst>
          </p:cNvPr>
          <p:cNvSpPr/>
          <p:nvPr/>
        </p:nvSpPr>
        <p:spPr>
          <a:xfrm>
            <a:off x="5730527" y="5894419"/>
            <a:ext cx="1229300"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The victim is online and has valid authenticated access</a:t>
            </a:r>
          </a:p>
        </p:txBody>
      </p:sp>
      <p:cxnSp>
        <p:nvCxnSpPr>
          <p:cNvPr id="94" name="Straight Arrow Connector 93">
            <a:extLst>
              <a:ext uri="{FF2B5EF4-FFF2-40B4-BE49-F238E27FC236}">
                <a16:creationId xmlns:a16="http://schemas.microsoft.com/office/drawing/2014/main" id="{7A4155F7-03B0-FF48-9D18-AD98DA35A03B}"/>
              </a:ext>
            </a:extLst>
          </p:cNvPr>
          <p:cNvCxnSpPr>
            <a:cxnSpLocks/>
            <a:stCxn id="92" idx="0"/>
          </p:cNvCxnSpPr>
          <p:nvPr/>
        </p:nvCxnSpPr>
        <p:spPr>
          <a:xfrm flipV="1">
            <a:off x="5026793" y="5328764"/>
            <a:ext cx="160939" cy="550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1954FA66-AB88-F24E-AD87-5DE300B5A390}"/>
              </a:ext>
            </a:extLst>
          </p:cNvPr>
          <p:cNvCxnSpPr>
            <a:cxnSpLocks/>
            <a:stCxn id="93" idx="0"/>
          </p:cNvCxnSpPr>
          <p:nvPr/>
        </p:nvCxnSpPr>
        <p:spPr>
          <a:xfrm flipH="1" flipV="1">
            <a:off x="5291364" y="5328764"/>
            <a:ext cx="1053813" cy="5656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4" name="Rectangle 103">
            <a:extLst>
              <a:ext uri="{FF2B5EF4-FFF2-40B4-BE49-F238E27FC236}">
                <a16:creationId xmlns:a16="http://schemas.microsoft.com/office/drawing/2014/main" id="{C962BF7E-1049-E24E-94A3-11CA40E5BE5B}"/>
              </a:ext>
            </a:extLst>
          </p:cNvPr>
          <p:cNvSpPr/>
          <p:nvPr/>
        </p:nvSpPr>
        <p:spPr>
          <a:xfrm>
            <a:off x="8436807" y="5891047"/>
            <a:ext cx="1145635"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Tap any serial communications to the console</a:t>
            </a:r>
          </a:p>
          <a:p>
            <a:r>
              <a:rPr lang="en-US" sz="900" dirty="0"/>
              <a:t> </a:t>
            </a:r>
          </a:p>
        </p:txBody>
      </p:sp>
      <p:sp>
        <p:nvSpPr>
          <p:cNvPr id="105" name="Rectangle 104">
            <a:extLst>
              <a:ext uri="{FF2B5EF4-FFF2-40B4-BE49-F238E27FC236}">
                <a16:creationId xmlns:a16="http://schemas.microsoft.com/office/drawing/2014/main" id="{088DD159-6A37-4A43-A9A5-DA68CE282699}"/>
              </a:ext>
            </a:extLst>
          </p:cNvPr>
          <p:cNvSpPr/>
          <p:nvPr/>
        </p:nvSpPr>
        <p:spPr>
          <a:xfrm>
            <a:off x="9608670" y="5878786"/>
            <a:ext cx="1187611"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Capture the traffic while backing up </a:t>
            </a:r>
          </a:p>
        </p:txBody>
      </p:sp>
      <p:sp>
        <p:nvSpPr>
          <p:cNvPr id="112" name="Rectangle 111">
            <a:extLst>
              <a:ext uri="{FF2B5EF4-FFF2-40B4-BE49-F238E27FC236}">
                <a16:creationId xmlns:a16="http://schemas.microsoft.com/office/drawing/2014/main" id="{58FBD1B7-9170-AE48-906D-E317652CAAFA}"/>
              </a:ext>
            </a:extLst>
          </p:cNvPr>
          <p:cNvSpPr/>
          <p:nvPr/>
        </p:nvSpPr>
        <p:spPr>
          <a:xfrm>
            <a:off x="9427159" y="4254827"/>
            <a:ext cx="1187611"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Capture traffic to the ISP</a:t>
            </a:r>
          </a:p>
          <a:p>
            <a:r>
              <a:rPr lang="en-US" sz="900" dirty="0"/>
              <a:t> </a:t>
            </a:r>
          </a:p>
        </p:txBody>
      </p:sp>
      <p:sp>
        <p:nvSpPr>
          <p:cNvPr id="113" name="Rectangle 112">
            <a:extLst>
              <a:ext uri="{FF2B5EF4-FFF2-40B4-BE49-F238E27FC236}">
                <a16:creationId xmlns:a16="http://schemas.microsoft.com/office/drawing/2014/main" id="{2E8B2D9A-7AF5-4842-9E9C-AC5B6FD52BF9}"/>
              </a:ext>
            </a:extLst>
          </p:cNvPr>
          <p:cNvSpPr/>
          <p:nvPr/>
        </p:nvSpPr>
        <p:spPr>
          <a:xfrm>
            <a:off x="10063713" y="5086074"/>
            <a:ext cx="1187611"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Capture traffic from/to the data server</a:t>
            </a:r>
          </a:p>
        </p:txBody>
      </p:sp>
      <p:sp>
        <p:nvSpPr>
          <p:cNvPr id="114" name="Rectangle 113">
            <a:extLst>
              <a:ext uri="{FF2B5EF4-FFF2-40B4-BE49-F238E27FC236}">
                <a16:creationId xmlns:a16="http://schemas.microsoft.com/office/drawing/2014/main" id="{243CDDBB-C41E-0249-A9F8-78C444C087C5}"/>
              </a:ext>
            </a:extLst>
          </p:cNvPr>
          <p:cNvSpPr/>
          <p:nvPr/>
        </p:nvSpPr>
        <p:spPr>
          <a:xfrm>
            <a:off x="10929486" y="4391799"/>
            <a:ext cx="1187611"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Capture in the clear conversation </a:t>
            </a:r>
          </a:p>
        </p:txBody>
      </p:sp>
      <p:cxnSp>
        <p:nvCxnSpPr>
          <p:cNvPr id="116" name="Straight Arrow Connector 115">
            <a:extLst>
              <a:ext uri="{FF2B5EF4-FFF2-40B4-BE49-F238E27FC236}">
                <a16:creationId xmlns:a16="http://schemas.microsoft.com/office/drawing/2014/main" id="{622AAE3B-4AC4-1144-83EF-7EC6464875BF}"/>
              </a:ext>
            </a:extLst>
          </p:cNvPr>
          <p:cNvCxnSpPr>
            <a:endCxn id="51" idx="1"/>
          </p:cNvCxnSpPr>
          <p:nvPr/>
        </p:nvCxnSpPr>
        <p:spPr>
          <a:xfrm flipV="1">
            <a:off x="6568090" y="2575035"/>
            <a:ext cx="1088696" cy="390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F58C882B-92B2-6444-A29F-A84B224AE0E3}"/>
              </a:ext>
            </a:extLst>
          </p:cNvPr>
          <p:cNvCxnSpPr>
            <a:stCxn id="80" idx="0"/>
          </p:cNvCxnSpPr>
          <p:nvPr/>
        </p:nvCxnSpPr>
        <p:spPr>
          <a:xfrm flipV="1">
            <a:off x="6986753" y="2837793"/>
            <a:ext cx="1118912" cy="5618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56A434C3-9B95-9347-B67E-B687E37F8918}"/>
              </a:ext>
            </a:extLst>
          </p:cNvPr>
          <p:cNvCxnSpPr>
            <a:cxnSpLocks/>
          </p:cNvCxnSpPr>
          <p:nvPr/>
        </p:nvCxnSpPr>
        <p:spPr>
          <a:xfrm flipV="1">
            <a:off x="5069334" y="3819771"/>
            <a:ext cx="1260522" cy="7083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10ECD84A-5359-A64D-8B2B-F242E20556FC}"/>
              </a:ext>
            </a:extLst>
          </p:cNvPr>
          <p:cNvCxnSpPr>
            <a:cxnSpLocks/>
          </p:cNvCxnSpPr>
          <p:nvPr/>
        </p:nvCxnSpPr>
        <p:spPr>
          <a:xfrm flipV="1">
            <a:off x="7554390" y="3996926"/>
            <a:ext cx="700610" cy="18740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0FBA802A-6AC7-404D-B622-648AABF6B262}"/>
              </a:ext>
            </a:extLst>
          </p:cNvPr>
          <p:cNvCxnSpPr>
            <a:cxnSpLocks/>
            <a:stCxn id="114" idx="0"/>
          </p:cNvCxnSpPr>
          <p:nvPr/>
        </p:nvCxnSpPr>
        <p:spPr>
          <a:xfrm flipH="1" flipV="1">
            <a:off x="11049000" y="3938570"/>
            <a:ext cx="474292" cy="453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a:extLst>
              <a:ext uri="{FF2B5EF4-FFF2-40B4-BE49-F238E27FC236}">
                <a16:creationId xmlns:a16="http://schemas.microsoft.com/office/drawing/2014/main" id="{3C00EB1B-1D47-2E4E-8CCB-7AF67A83D82A}"/>
              </a:ext>
            </a:extLst>
          </p:cNvPr>
          <p:cNvCxnSpPr>
            <a:cxnSpLocks/>
          </p:cNvCxnSpPr>
          <p:nvPr/>
        </p:nvCxnSpPr>
        <p:spPr>
          <a:xfrm flipH="1" flipV="1">
            <a:off x="9056913" y="3996926"/>
            <a:ext cx="806191" cy="18740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9" name="Straight Arrow Connector 128">
            <a:extLst>
              <a:ext uri="{FF2B5EF4-FFF2-40B4-BE49-F238E27FC236}">
                <a16:creationId xmlns:a16="http://schemas.microsoft.com/office/drawing/2014/main" id="{96E4E951-AE34-D94B-A7D6-B9FADD877AFD}"/>
              </a:ext>
            </a:extLst>
          </p:cNvPr>
          <p:cNvCxnSpPr>
            <a:cxnSpLocks/>
            <a:stCxn id="91" idx="0"/>
          </p:cNvCxnSpPr>
          <p:nvPr/>
        </p:nvCxnSpPr>
        <p:spPr>
          <a:xfrm flipH="1" flipV="1">
            <a:off x="6807200" y="3961522"/>
            <a:ext cx="190284" cy="5413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3" name="Straight Arrow Connector 132">
            <a:extLst>
              <a:ext uri="{FF2B5EF4-FFF2-40B4-BE49-F238E27FC236}">
                <a16:creationId xmlns:a16="http://schemas.microsoft.com/office/drawing/2014/main" id="{2753FAED-D99F-8B44-9E4C-000D05A953B2}"/>
              </a:ext>
            </a:extLst>
          </p:cNvPr>
          <p:cNvCxnSpPr>
            <a:cxnSpLocks/>
            <a:stCxn id="90" idx="0"/>
          </p:cNvCxnSpPr>
          <p:nvPr/>
        </p:nvCxnSpPr>
        <p:spPr>
          <a:xfrm flipV="1">
            <a:off x="5969769" y="3975676"/>
            <a:ext cx="470808" cy="5524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6" name="Straight Arrow Connector 135">
            <a:extLst>
              <a:ext uri="{FF2B5EF4-FFF2-40B4-BE49-F238E27FC236}">
                <a16:creationId xmlns:a16="http://schemas.microsoft.com/office/drawing/2014/main" id="{5E7C01B9-7A9E-9B49-92EB-4FCE7CFA0669}"/>
              </a:ext>
            </a:extLst>
          </p:cNvPr>
          <p:cNvCxnSpPr>
            <a:cxnSpLocks/>
          </p:cNvCxnSpPr>
          <p:nvPr/>
        </p:nvCxnSpPr>
        <p:spPr>
          <a:xfrm flipV="1">
            <a:off x="8577671" y="2857097"/>
            <a:ext cx="0" cy="4983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F61BB654-2ABF-1A42-9250-D80378DCA9E0}"/>
              </a:ext>
            </a:extLst>
          </p:cNvPr>
          <p:cNvCxnSpPr>
            <a:cxnSpLocks/>
            <a:stCxn id="76" idx="1"/>
            <a:endCxn id="51" idx="3"/>
          </p:cNvCxnSpPr>
          <p:nvPr/>
        </p:nvCxnSpPr>
        <p:spPr>
          <a:xfrm flipH="1" flipV="1">
            <a:off x="10300138" y="2575035"/>
            <a:ext cx="431799" cy="3901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FF6F1086-3A63-664F-B94E-723589AE1B47}"/>
              </a:ext>
            </a:extLst>
          </p:cNvPr>
          <p:cNvCxnSpPr>
            <a:cxnSpLocks/>
          </p:cNvCxnSpPr>
          <p:nvPr/>
        </p:nvCxnSpPr>
        <p:spPr>
          <a:xfrm flipH="1" flipV="1">
            <a:off x="9842875" y="2866625"/>
            <a:ext cx="20229" cy="4888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4" name="Rectangle 143">
            <a:extLst>
              <a:ext uri="{FF2B5EF4-FFF2-40B4-BE49-F238E27FC236}">
                <a16:creationId xmlns:a16="http://schemas.microsoft.com/office/drawing/2014/main" id="{7BEEC081-03C4-2349-9104-4C38A9066FAA}"/>
              </a:ext>
            </a:extLst>
          </p:cNvPr>
          <p:cNvSpPr/>
          <p:nvPr/>
        </p:nvSpPr>
        <p:spPr>
          <a:xfrm>
            <a:off x="7825487" y="5235396"/>
            <a:ext cx="995112" cy="5255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t>Gain access to remote backup server</a:t>
            </a:r>
          </a:p>
        </p:txBody>
      </p:sp>
      <p:cxnSp>
        <p:nvCxnSpPr>
          <p:cNvPr id="147" name="Straight Arrow Connector 146">
            <a:extLst>
              <a:ext uri="{FF2B5EF4-FFF2-40B4-BE49-F238E27FC236}">
                <a16:creationId xmlns:a16="http://schemas.microsoft.com/office/drawing/2014/main" id="{DF905DFF-817E-3948-AB5E-A265265534F6}"/>
              </a:ext>
            </a:extLst>
          </p:cNvPr>
          <p:cNvCxnSpPr>
            <a:cxnSpLocks/>
            <a:stCxn id="144" idx="0"/>
          </p:cNvCxnSpPr>
          <p:nvPr/>
        </p:nvCxnSpPr>
        <p:spPr>
          <a:xfrm flipV="1">
            <a:off x="8323043" y="3955620"/>
            <a:ext cx="113764" cy="12797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9DAC16C5-672E-F748-BB47-0DEF8077AE3C}"/>
              </a:ext>
            </a:extLst>
          </p:cNvPr>
          <p:cNvCxnSpPr>
            <a:cxnSpLocks/>
          </p:cNvCxnSpPr>
          <p:nvPr/>
        </p:nvCxnSpPr>
        <p:spPr>
          <a:xfrm flipH="1" flipV="1">
            <a:off x="8830943" y="3890604"/>
            <a:ext cx="213991" cy="18703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DB466BC8-CAC7-CD4D-89F3-9EF9DBAC4EDF}"/>
              </a:ext>
            </a:extLst>
          </p:cNvPr>
          <p:cNvCxnSpPr>
            <a:cxnSpLocks/>
            <a:stCxn id="112" idx="0"/>
          </p:cNvCxnSpPr>
          <p:nvPr/>
        </p:nvCxnSpPr>
        <p:spPr>
          <a:xfrm flipV="1">
            <a:off x="10020965" y="3913446"/>
            <a:ext cx="42748" cy="3413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1" name="Straight Arrow Connector 150">
            <a:extLst>
              <a:ext uri="{FF2B5EF4-FFF2-40B4-BE49-F238E27FC236}">
                <a16:creationId xmlns:a16="http://schemas.microsoft.com/office/drawing/2014/main" id="{C23301C3-F4EB-924B-B513-514F9080A051}"/>
              </a:ext>
            </a:extLst>
          </p:cNvPr>
          <p:cNvCxnSpPr>
            <a:cxnSpLocks/>
          </p:cNvCxnSpPr>
          <p:nvPr/>
        </p:nvCxnSpPr>
        <p:spPr>
          <a:xfrm flipH="1" flipV="1">
            <a:off x="10714400" y="3948174"/>
            <a:ext cx="100979" cy="10754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7" name="TextBox 156">
            <a:extLst>
              <a:ext uri="{FF2B5EF4-FFF2-40B4-BE49-F238E27FC236}">
                <a16:creationId xmlns:a16="http://schemas.microsoft.com/office/drawing/2014/main" id="{CA007CC5-5E1A-964D-898B-9C5D1B3AEA37}"/>
              </a:ext>
            </a:extLst>
          </p:cNvPr>
          <p:cNvSpPr txBox="1"/>
          <p:nvPr/>
        </p:nvSpPr>
        <p:spPr>
          <a:xfrm>
            <a:off x="2923132" y="2312276"/>
            <a:ext cx="1607703" cy="369332"/>
          </a:xfrm>
          <a:prstGeom prst="rect">
            <a:avLst/>
          </a:prstGeom>
          <a:noFill/>
        </p:spPr>
        <p:txBody>
          <a:bodyPr wrap="square" rtlCol="0">
            <a:spAutoFit/>
          </a:bodyPr>
          <a:lstStyle/>
          <a:p>
            <a:r>
              <a:rPr lang="en-US" dirty="0"/>
              <a:t>FOR HGA</a:t>
            </a:r>
          </a:p>
        </p:txBody>
      </p:sp>
      <p:sp>
        <p:nvSpPr>
          <p:cNvPr id="158" name="TextBox 157">
            <a:extLst>
              <a:ext uri="{FF2B5EF4-FFF2-40B4-BE49-F238E27FC236}">
                <a16:creationId xmlns:a16="http://schemas.microsoft.com/office/drawing/2014/main" id="{8D79E6B3-EA40-0C4E-8086-A9A522EC0561}"/>
              </a:ext>
            </a:extLst>
          </p:cNvPr>
          <p:cNvSpPr txBox="1"/>
          <p:nvPr/>
        </p:nvSpPr>
        <p:spPr>
          <a:xfrm>
            <a:off x="10392103" y="2098338"/>
            <a:ext cx="1607703" cy="276999"/>
          </a:xfrm>
          <a:prstGeom prst="rect">
            <a:avLst/>
          </a:prstGeom>
          <a:noFill/>
        </p:spPr>
        <p:txBody>
          <a:bodyPr wrap="square" rtlCol="0">
            <a:spAutoFit/>
          </a:bodyPr>
          <a:lstStyle/>
          <a:p>
            <a:r>
              <a:rPr lang="en-US" sz="1200" dirty="0"/>
              <a:t>FOR SYMETRICA</a:t>
            </a:r>
          </a:p>
        </p:txBody>
      </p:sp>
      <p:pic>
        <p:nvPicPr>
          <p:cNvPr id="160" name="Audio 159">
            <a:hlinkClick r:id="" action="ppaction://media"/>
            <a:extLst>
              <a:ext uri="{FF2B5EF4-FFF2-40B4-BE49-F238E27FC236}">
                <a16:creationId xmlns:a16="http://schemas.microsoft.com/office/drawing/2014/main" id="{E406B1C7-4FEE-104C-9F62-3ED8AD2F8B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17938488"/>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E89E0-86BC-9C4E-A911-593F6271B1C0}"/>
              </a:ext>
            </a:extLst>
          </p:cNvPr>
          <p:cNvSpPr>
            <a:spLocks noGrp="1"/>
          </p:cNvSpPr>
          <p:nvPr>
            <p:ph type="title"/>
          </p:nvPr>
        </p:nvSpPr>
        <p:spPr/>
        <p:txBody>
          <a:bodyPr>
            <a:normAutofit fontScale="90000"/>
          </a:bodyPr>
          <a:lstStyle/>
          <a:p>
            <a:r>
              <a:rPr lang="en-US" dirty="0"/>
              <a:t>RESIDUAL SECURITY RISKS DUE TO MISSING CONTROLS</a:t>
            </a:r>
          </a:p>
        </p:txBody>
      </p:sp>
      <p:graphicFrame>
        <p:nvGraphicFramePr>
          <p:cNvPr id="16" name="TextBox 3">
            <a:extLst>
              <a:ext uri="{FF2B5EF4-FFF2-40B4-BE49-F238E27FC236}">
                <a16:creationId xmlns:a16="http://schemas.microsoft.com/office/drawing/2014/main" id="{6DB4F42D-EEC5-151B-7FB5-C57792681C95}"/>
              </a:ext>
            </a:extLst>
          </p:cNvPr>
          <p:cNvGraphicFramePr/>
          <p:nvPr>
            <p:extLst>
              <p:ext uri="{D42A27DB-BD31-4B8C-83A1-F6EECF244321}">
                <p14:modId xmlns:p14="http://schemas.microsoft.com/office/powerpoint/2010/main" val="2059911634"/>
              </p:ext>
            </p:extLst>
          </p:nvPr>
        </p:nvGraphicFramePr>
        <p:xfrm>
          <a:off x="0" y="2208486"/>
          <a:ext cx="5588000" cy="177931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15" name="TextBox 3">
            <a:extLst>
              <a:ext uri="{FF2B5EF4-FFF2-40B4-BE49-F238E27FC236}">
                <a16:creationId xmlns:a16="http://schemas.microsoft.com/office/drawing/2014/main" id="{FF4E370A-3DA4-6F43-84C0-F3A3384F8DCF}"/>
              </a:ext>
            </a:extLst>
          </p:cNvPr>
          <p:cNvGraphicFramePr/>
          <p:nvPr>
            <p:extLst>
              <p:ext uri="{D42A27DB-BD31-4B8C-83A1-F6EECF244321}">
                <p14:modId xmlns:p14="http://schemas.microsoft.com/office/powerpoint/2010/main" val="3818968484"/>
              </p:ext>
            </p:extLst>
          </p:nvPr>
        </p:nvGraphicFramePr>
        <p:xfrm>
          <a:off x="5461000" y="3428999"/>
          <a:ext cx="6350000" cy="1779313"/>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graphicFrame>
        <p:nvGraphicFramePr>
          <p:cNvPr id="17" name="TextBox 3">
            <a:extLst>
              <a:ext uri="{FF2B5EF4-FFF2-40B4-BE49-F238E27FC236}">
                <a16:creationId xmlns:a16="http://schemas.microsoft.com/office/drawing/2014/main" id="{C43AF8B0-E11F-3649-87B2-309EA2FF8149}"/>
              </a:ext>
            </a:extLst>
          </p:cNvPr>
          <p:cNvGraphicFramePr/>
          <p:nvPr>
            <p:extLst>
              <p:ext uri="{D42A27DB-BD31-4B8C-83A1-F6EECF244321}">
                <p14:modId xmlns:p14="http://schemas.microsoft.com/office/powerpoint/2010/main" val="1254241183"/>
              </p:ext>
            </p:extLst>
          </p:nvPr>
        </p:nvGraphicFramePr>
        <p:xfrm>
          <a:off x="304800" y="4178300"/>
          <a:ext cx="5435600" cy="2413000"/>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sp>
        <p:nvSpPr>
          <p:cNvPr id="18" name="TextBox 17">
            <a:extLst>
              <a:ext uri="{FF2B5EF4-FFF2-40B4-BE49-F238E27FC236}">
                <a16:creationId xmlns:a16="http://schemas.microsoft.com/office/drawing/2014/main" id="{672D7503-FCF3-6F42-93FA-5FB1830AF2B2}"/>
              </a:ext>
            </a:extLst>
          </p:cNvPr>
          <p:cNvSpPr txBox="1"/>
          <p:nvPr/>
        </p:nvSpPr>
        <p:spPr>
          <a:xfrm>
            <a:off x="-1" y="6370320"/>
            <a:ext cx="5242561" cy="369332"/>
          </a:xfrm>
          <a:prstGeom prst="rect">
            <a:avLst/>
          </a:prstGeom>
          <a:noFill/>
        </p:spPr>
        <p:txBody>
          <a:bodyPr wrap="square" rtlCol="0">
            <a:spAutoFit/>
          </a:bodyPr>
          <a:lstStyle/>
          <a:p>
            <a:r>
              <a:rPr lang="en-US" dirty="0"/>
              <a:t>SHREYA PATIL- CY5200- SECURITY ANALYSIS</a:t>
            </a:r>
          </a:p>
        </p:txBody>
      </p:sp>
      <p:pic>
        <p:nvPicPr>
          <p:cNvPr id="9" name="Audio 8">
            <a:hlinkClick r:id="" action="ppaction://media"/>
            <a:extLst>
              <a:ext uri="{FF2B5EF4-FFF2-40B4-BE49-F238E27FC236}">
                <a16:creationId xmlns:a16="http://schemas.microsoft.com/office/drawing/2014/main" id="{F0FED800-5B58-B943-A6AA-8481E8BBCED2}"/>
              </a:ext>
            </a:extLst>
          </p:cNvPr>
          <p:cNvPicPr>
            <a:picLocks noChangeAspect="1"/>
          </p:cNvPicPr>
          <p:nvPr>
            <a:audioFile r:link="rId2"/>
            <p:extLst>
              <p:ext uri="{DAA4B4D4-6D71-4841-9C94-3DE7FCFB9230}">
                <p14:media xmlns:p14="http://schemas.microsoft.com/office/powerpoint/2010/main" r:embed="rId1"/>
              </p:ext>
            </p:extLst>
          </p:nvPr>
        </p:nvPicPr>
        <p:blipFill>
          <a:blip r:embed="rId2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78547120"/>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E89E0-86BC-9C4E-A911-593F6271B1C0}"/>
              </a:ext>
            </a:extLst>
          </p:cNvPr>
          <p:cNvSpPr>
            <a:spLocks noGrp="1"/>
          </p:cNvSpPr>
          <p:nvPr>
            <p:ph type="title"/>
          </p:nvPr>
        </p:nvSpPr>
        <p:spPr/>
        <p:txBody>
          <a:bodyPr>
            <a:normAutofit fontScale="90000"/>
          </a:bodyPr>
          <a:lstStyle/>
          <a:p>
            <a:r>
              <a:rPr lang="en-US" dirty="0"/>
              <a:t>RESIDUAL SECURITY RISKS DUE TO MISSING CONTROLS</a:t>
            </a:r>
          </a:p>
        </p:txBody>
      </p:sp>
      <p:graphicFrame>
        <p:nvGraphicFramePr>
          <p:cNvPr id="16" name="TextBox 3">
            <a:extLst>
              <a:ext uri="{FF2B5EF4-FFF2-40B4-BE49-F238E27FC236}">
                <a16:creationId xmlns:a16="http://schemas.microsoft.com/office/drawing/2014/main" id="{6DB4F42D-EEC5-151B-7FB5-C57792681C95}"/>
              </a:ext>
            </a:extLst>
          </p:cNvPr>
          <p:cNvGraphicFramePr/>
          <p:nvPr>
            <p:extLst>
              <p:ext uri="{D42A27DB-BD31-4B8C-83A1-F6EECF244321}">
                <p14:modId xmlns:p14="http://schemas.microsoft.com/office/powerpoint/2010/main" val="1971183206"/>
              </p:ext>
            </p:extLst>
          </p:nvPr>
        </p:nvGraphicFramePr>
        <p:xfrm>
          <a:off x="0" y="2208486"/>
          <a:ext cx="5337065" cy="141101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15" name="TextBox 3">
            <a:extLst>
              <a:ext uri="{FF2B5EF4-FFF2-40B4-BE49-F238E27FC236}">
                <a16:creationId xmlns:a16="http://schemas.microsoft.com/office/drawing/2014/main" id="{FF4E370A-3DA4-6F43-84C0-F3A3384F8DCF}"/>
              </a:ext>
            </a:extLst>
          </p:cNvPr>
          <p:cNvGraphicFramePr/>
          <p:nvPr>
            <p:extLst>
              <p:ext uri="{D42A27DB-BD31-4B8C-83A1-F6EECF244321}">
                <p14:modId xmlns:p14="http://schemas.microsoft.com/office/powerpoint/2010/main" val="1580801248"/>
              </p:ext>
            </p:extLst>
          </p:nvPr>
        </p:nvGraphicFramePr>
        <p:xfrm>
          <a:off x="5461000" y="3429000"/>
          <a:ext cx="6032500" cy="1411014"/>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graphicFrame>
        <p:nvGraphicFramePr>
          <p:cNvPr id="17" name="TextBox 3">
            <a:extLst>
              <a:ext uri="{FF2B5EF4-FFF2-40B4-BE49-F238E27FC236}">
                <a16:creationId xmlns:a16="http://schemas.microsoft.com/office/drawing/2014/main" id="{C43AF8B0-E11F-3649-87B2-309EA2FF8149}"/>
              </a:ext>
            </a:extLst>
          </p:cNvPr>
          <p:cNvGraphicFramePr/>
          <p:nvPr>
            <p:extLst>
              <p:ext uri="{D42A27DB-BD31-4B8C-83A1-F6EECF244321}">
                <p14:modId xmlns:p14="http://schemas.microsoft.com/office/powerpoint/2010/main" val="1986737966"/>
              </p:ext>
            </p:extLst>
          </p:nvPr>
        </p:nvGraphicFramePr>
        <p:xfrm>
          <a:off x="304800" y="4898346"/>
          <a:ext cx="5032265" cy="1411014"/>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sp>
        <p:nvSpPr>
          <p:cNvPr id="6" name="TextBox 5">
            <a:extLst>
              <a:ext uri="{FF2B5EF4-FFF2-40B4-BE49-F238E27FC236}">
                <a16:creationId xmlns:a16="http://schemas.microsoft.com/office/drawing/2014/main" id="{0EC79894-3589-094D-AAC8-F37D00CDDC35}"/>
              </a:ext>
            </a:extLst>
          </p:cNvPr>
          <p:cNvSpPr txBox="1"/>
          <p:nvPr/>
        </p:nvSpPr>
        <p:spPr>
          <a:xfrm>
            <a:off x="-1" y="6370320"/>
            <a:ext cx="5242561" cy="369332"/>
          </a:xfrm>
          <a:prstGeom prst="rect">
            <a:avLst/>
          </a:prstGeom>
          <a:noFill/>
        </p:spPr>
        <p:txBody>
          <a:bodyPr wrap="square" rtlCol="0">
            <a:spAutoFit/>
          </a:bodyPr>
          <a:lstStyle/>
          <a:p>
            <a:r>
              <a:rPr lang="en-US" dirty="0"/>
              <a:t>SHREYA PATIL- CY5200- SECURITY ANALYSIS</a:t>
            </a:r>
          </a:p>
        </p:txBody>
      </p:sp>
      <p:pic>
        <p:nvPicPr>
          <p:cNvPr id="3" name="Audio 2">
            <a:hlinkClick r:id="" action="ppaction://media"/>
            <a:extLst>
              <a:ext uri="{FF2B5EF4-FFF2-40B4-BE49-F238E27FC236}">
                <a16:creationId xmlns:a16="http://schemas.microsoft.com/office/drawing/2014/main" id="{DAAA4202-10FC-9244-9993-8D2B0151B9AD}"/>
              </a:ext>
            </a:extLst>
          </p:cNvPr>
          <p:cNvPicPr>
            <a:picLocks noChangeAspect="1"/>
          </p:cNvPicPr>
          <p:nvPr>
            <a:audioFile r:link="rId2"/>
            <p:extLst>
              <p:ext uri="{DAA4B4D4-6D71-4841-9C94-3DE7FCFB9230}">
                <p14:media xmlns:p14="http://schemas.microsoft.com/office/powerpoint/2010/main" r:embed="rId1"/>
              </p:ext>
            </p:extLst>
          </p:nvPr>
        </p:nvPicPr>
        <p:blipFill>
          <a:blip r:embed="rId2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43106847"/>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B410C-119B-1449-9306-DB538A17418B}"/>
              </a:ext>
            </a:extLst>
          </p:cNvPr>
          <p:cNvSpPr>
            <a:spLocks noGrp="1"/>
          </p:cNvSpPr>
          <p:nvPr>
            <p:ph type="title"/>
          </p:nvPr>
        </p:nvSpPr>
        <p:spPr/>
        <p:txBody>
          <a:bodyPr>
            <a:normAutofit fontScale="90000"/>
          </a:bodyPr>
          <a:lstStyle/>
          <a:p>
            <a:r>
              <a:rPr lang="en-US" dirty="0"/>
              <a:t>LIST OF VULNERABILITIES, THEIR RISKS AND RECOMMENDED PREVENTION CONTROLS</a:t>
            </a:r>
          </a:p>
        </p:txBody>
      </p:sp>
      <p:sp>
        <p:nvSpPr>
          <p:cNvPr id="3" name="Content Placeholder 2">
            <a:extLst>
              <a:ext uri="{FF2B5EF4-FFF2-40B4-BE49-F238E27FC236}">
                <a16:creationId xmlns:a16="http://schemas.microsoft.com/office/drawing/2014/main" id="{374AA451-6FF2-8949-8536-77E1DD806ECB}"/>
              </a:ext>
            </a:extLst>
          </p:cNvPr>
          <p:cNvSpPr>
            <a:spLocks noGrp="1"/>
          </p:cNvSpPr>
          <p:nvPr>
            <p:ph idx="1"/>
          </p:nvPr>
        </p:nvSpPr>
        <p:spPr>
          <a:xfrm>
            <a:off x="5143500" y="2478024"/>
            <a:ext cx="6140196" cy="4278376"/>
          </a:xfrm>
        </p:spPr>
        <p:txBody>
          <a:bodyPr>
            <a:normAutofit fontScale="55000" lnSpcReduction="20000"/>
          </a:bodyPr>
          <a:lstStyle/>
          <a:p>
            <a:pPr lvl="0"/>
            <a:r>
              <a:rPr lang="en-US" dirty="0"/>
              <a:t>Security Awareness Training programs highlighting the higher probability threats can be made more frequent.</a:t>
            </a:r>
          </a:p>
          <a:p>
            <a:pPr lvl="0"/>
            <a:r>
              <a:rPr lang="en-US" dirty="0"/>
              <a:t>Separate the management traffic and manage the privileged access by using a server that provides authentication, authorization and accounting services to assign privileges and store access information.</a:t>
            </a:r>
          </a:p>
          <a:p>
            <a:pPr lvl="0"/>
            <a:r>
              <a:rPr lang="en-US" dirty="0"/>
              <a:t>Implementation of Multi Factor Authentication with biometrics/ security device can also help to mitigate vulnerabilities to greater extent.</a:t>
            </a:r>
          </a:p>
          <a:p>
            <a:pPr lvl="0"/>
            <a:r>
              <a:rPr lang="en-US" dirty="0"/>
              <a:t>Implement separation of network, such as moving the servers and application accessible via internet to DMZ can help to prevent lateral movement of attacks.</a:t>
            </a:r>
          </a:p>
          <a:p>
            <a:pPr lvl="0"/>
            <a:r>
              <a:rPr lang="en-US" dirty="0"/>
              <a:t>Implement principle of least privilege and limit lateral communication between PC’s and management interfaces.</a:t>
            </a:r>
          </a:p>
          <a:p>
            <a:pPr lvl="0"/>
            <a:r>
              <a:rPr lang="en-US" dirty="0"/>
              <a:t>Disable remote admin network protocols such as FTP, Telnet and safeguard configuration files using encryption or access controls during transit, storage, and back up of files.</a:t>
            </a:r>
          </a:p>
          <a:p>
            <a:endParaRPr lang="en-US" dirty="0"/>
          </a:p>
        </p:txBody>
      </p:sp>
      <p:sp>
        <p:nvSpPr>
          <p:cNvPr id="4" name="Rectangle 3">
            <a:extLst>
              <a:ext uri="{FF2B5EF4-FFF2-40B4-BE49-F238E27FC236}">
                <a16:creationId xmlns:a16="http://schemas.microsoft.com/office/drawing/2014/main" id="{574F8FB9-1FB0-6C46-A628-5E814DA27328}"/>
              </a:ext>
            </a:extLst>
          </p:cNvPr>
          <p:cNvSpPr/>
          <p:nvPr/>
        </p:nvSpPr>
        <p:spPr>
          <a:xfrm>
            <a:off x="103632" y="2801372"/>
            <a:ext cx="5039868" cy="3508653"/>
          </a:xfrm>
          <a:prstGeom prst="rect">
            <a:avLst/>
          </a:prstGeom>
        </p:spPr>
        <p:txBody>
          <a:bodyPr wrap="square">
            <a:spAutoFit/>
          </a:bodyPr>
          <a:lstStyle/>
          <a:p>
            <a:pPr>
              <a:spcBef>
                <a:spcPts val="1200"/>
              </a:spcBef>
            </a:pPr>
            <a:r>
              <a:rPr lang="en-US" sz="24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List of top </a:t>
            </a:r>
            <a:r>
              <a:rPr lang="en-US" sz="2400" b="1" kern="0"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v</a:t>
            </a:r>
            <a:r>
              <a:rPr lang="en-US" sz="24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ulnerabilities:</a:t>
            </a:r>
          </a:p>
          <a:p>
            <a:r>
              <a:rPr lang="en-US" b="1" dirty="0">
                <a:latin typeface="Times New Roman" panose="02020603050405020304" pitchFamily="18" charset="0"/>
                <a:ea typeface="Times New Roman" panose="02020603050405020304" pitchFamily="18" charset="0"/>
              </a:rPr>
              <a:t> </a:t>
            </a:r>
            <a:endParaRPr lang="en-US" dirty="0">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mj-lt"/>
              <a:buAutoNum type="arabicPeriod"/>
            </a:pPr>
            <a:r>
              <a:rPr lang="en-US" dirty="0">
                <a:latin typeface="Times New Roman" panose="02020603050405020304" pitchFamily="18" charset="0"/>
                <a:ea typeface="Times New Roman" panose="02020603050405020304" pitchFamily="18" charset="0"/>
              </a:rPr>
              <a:t>Unauthorized infrastructure access, administrative privileges exploitation</a:t>
            </a:r>
          </a:p>
          <a:p>
            <a:pPr marL="342900" marR="0" lvl="0" indent="-342900">
              <a:spcBef>
                <a:spcPts val="0"/>
              </a:spcBef>
              <a:spcAft>
                <a:spcPts val="0"/>
              </a:spcAft>
              <a:buFont typeface="+mj-lt"/>
              <a:buAutoNum type="arabicPeriod"/>
            </a:pPr>
            <a:r>
              <a:rPr lang="en-US" dirty="0">
                <a:latin typeface="Times New Roman" panose="02020603050405020304" pitchFamily="18" charset="0"/>
                <a:ea typeface="Times New Roman" panose="02020603050405020304" pitchFamily="18" charset="0"/>
              </a:rPr>
              <a:t>Vulnerabilities related to Unauthorized Access</a:t>
            </a:r>
          </a:p>
          <a:p>
            <a:pPr marL="342900" marR="0" lvl="0" indent="-342900">
              <a:spcBef>
                <a:spcPts val="0"/>
              </a:spcBef>
              <a:spcAft>
                <a:spcPts val="0"/>
              </a:spcAft>
              <a:buFont typeface="+mj-lt"/>
              <a:buAutoNum type="arabicPeriod"/>
            </a:pPr>
            <a:r>
              <a:rPr lang="en-US" dirty="0">
                <a:latin typeface="Times New Roman" panose="02020603050405020304" pitchFamily="18" charset="0"/>
                <a:ea typeface="Times New Roman" panose="02020603050405020304" pitchFamily="18" charset="0"/>
              </a:rPr>
              <a:t>Installation of malware, improper certificate validation</a:t>
            </a:r>
          </a:p>
          <a:p>
            <a:pPr marL="342900" marR="0" lvl="0" indent="-342900">
              <a:spcBef>
                <a:spcPts val="0"/>
              </a:spcBef>
              <a:spcAft>
                <a:spcPts val="0"/>
              </a:spcAft>
              <a:buFont typeface="+mj-lt"/>
              <a:buAutoNum type="arabicPeriod"/>
            </a:pPr>
            <a:r>
              <a:rPr lang="en-US" dirty="0">
                <a:latin typeface="Times New Roman" panose="02020603050405020304" pitchFamily="18" charset="0"/>
                <a:ea typeface="Times New Roman" panose="02020603050405020304" pitchFamily="18" charset="0"/>
              </a:rPr>
              <a:t>Rogue WIFI Access Points (WAPS), Vulnerabilities related to non-encrypted 802.11 traffic</a:t>
            </a:r>
          </a:p>
          <a:p>
            <a:pPr marL="342900" marR="0" lvl="0" indent="-342900">
              <a:spcBef>
                <a:spcPts val="0"/>
              </a:spcBef>
              <a:spcAft>
                <a:spcPts val="0"/>
              </a:spcAft>
              <a:buFont typeface="+mj-lt"/>
              <a:buAutoNum type="arabicPeriod"/>
            </a:pPr>
            <a:r>
              <a:rPr lang="en-US" dirty="0">
                <a:latin typeface="Times New Roman" panose="02020603050405020304" pitchFamily="18" charset="0"/>
                <a:ea typeface="Times New Roman" panose="02020603050405020304" pitchFamily="18" charset="0"/>
              </a:rPr>
              <a:t>Sensitive data disclosure, autorun feature vulnerabilities</a:t>
            </a:r>
          </a:p>
        </p:txBody>
      </p:sp>
      <p:sp>
        <p:nvSpPr>
          <p:cNvPr id="5" name="TextBox 4">
            <a:extLst>
              <a:ext uri="{FF2B5EF4-FFF2-40B4-BE49-F238E27FC236}">
                <a16:creationId xmlns:a16="http://schemas.microsoft.com/office/drawing/2014/main" id="{7BC97330-880C-F541-AD54-EE03F37A5A33}"/>
              </a:ext>
            </a:extLst>
          </p:cNvPr>
          <p:cNvSpPr txBox="1"/>
          <p:nvPr/>
        </p:nvSpPr>
        <p:spPr>
          <a:xfrm>
            <a:off x="-1" y="6370320"/>
            <a:ext cx="5242561" cy="369332"/>
          </a:xfrm>
          <a:prstGeom prst="rect">
            <a:avLst/>
          </a:prstGeom>
          <a:noFill/>
        </p:spPr>
        <p:txBody>
          <a:bodyPr wrap="square" rtlCol="0">
            <a:spAutoFit/>
          </a:bodyPr>
          <a:lstStyle/>
          <a:p>
            <a:r>
              <a:rPr lang="en-US" dirty="0"/>
              <a:t>SHREYA PATIL- CY5200- SECURITY ANALYSIS</a:t>
            </a:r>
          </a:p>
        </p:txBody>
      </p:sp>
      <p:pic>
        <p:nvPicPr>
          <p:cNvPr id="7" name="Audio 6">
            <a:hlinkClick r:id="" action="ppaction://media"/>
            <a:extLst>
              <a:ext uri="{FF2B5EF4-FFF2-40B4-BE49-F238E27FC236}">
                <a16:creationId xmlns:a16="http://schemas.microsoft.com/office/drawing/2014/main" id="{27B50354-1FFF-E943-87C6-52AC22EC946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86692284"/>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B410C-119B-1449-9306-DB538A17418B}"/>
              </a:ext>
            </a:extLst>
          </p:cNvPr>
          <p:cNvSpPr>
            <a:spLocks noGrp="1"/>
          </p:cNvSpPr>
          <p:nvPr>
            <p:ph type="title"/>
          </p:nvPr>
        </p:nvSpPr>
        <p:spPr/>
        <p:txBody>
          <a:bodyPr>
            <a:normAutofit fontScale="90000"/>
          </a:bodyPr>
          <a:lstStyle/>
          <a:p>
            <a:r>
              <a:rPr lang="en-US" dirty="0"/>
              <a:t>LIST OF ASSET RISKS, THEIR RISKS AND RECOMMENDED RESPONSE CONTROLS</a:t>
            </a:r>
          </a:p>
        </p:txBody>
      </p:sp>
      <p:sp>
        <p:nvSpPr>
          <p:cNvPr id="3" name="Content Placeholder 2">
            <a:extLst>
              <a:ext uri="{FF2B5EF4-FFF2-40B4-BE49-F238E27FC236}">
                <a16:creationId xmlns:a16="http://schemas.microsoft.com/office/drawing/2014/main" id="{374AA451-6FF2-8949-8536-77E1DD806ECB}"/>
              </a:ext>
            </a:extLst>
          </p:cNvPr>
          <p:cNvSpPr>
            <a:spLocks noGrp="1"/>
          </p:cNvSpPr>
          <p:nvPr>
            <p:ph idx="1"/>
          </p:nvPr>
        </p:nvSpPr>
        <p:spPr>
          <a:xfrm>
            <a:off x="5435600" y="2478024"/>
            <a:ext cx="5848096" cy="4379976"/>
          </a:xfrm>
        </p:spPr>
        <p:txBody>
          <a:bodyPr>
            <a:normAutofit fontScale="62500" lnSpcReduction="20000"/>
          </a:bodyPr>
          <a:lstStyle/>
          <a:p>
            <a:pPr lvl="0"/>
            <a:r>
              <a:rPr lang="en-US" dirty="0"/>
              <a:t>Intrusion Prevention Systems and regular update of digital signatures need to be done to proactively mitigate uprising threats.</a:t>
            </a:r>
          </a:p>
          <a:p>
            <a:pPr lvl="0"/>
            <a:r>
              <a:rPr lang="en-US" dirty="0"/>
              <a:t>Patches need to be regularly checked, tested in an isolated environment and patched. </a:t>
            </a:r>
          </a:p>
          <a:p>
            <a:pPr lvl="0"/>
            <a:r>
              <a:rPr lang="en-US" dirty="0"/>
              <a:t>Audit Trails control can be implemented and reviewed to identify potential service and process problems.</a:t>
            </a:r>
          </a:p>
          <a:p>
            <a:pPr lvl="0"/>
            <a:r>
              <a:rPr lang="en-US" dirty="0"/>
              <a:t>Intermittently test the security configurations, backup the configurations and store them offline.</a:t>
            </a:r>
          </a:p>
          <a:p>
            <a:pPr lvl="0"/>
            <a:r>
              <a:rPr lang="en-US" dirty="0"/>
              <a:t>Continually monitor and assess the security of management and critical systems, networks and infrastructure.</a:t>
            </a:r>
          </a:p>
          <a:p>
            <a:endParaRPr lang="en-US" dirty="0"/>
          </a:p>
        </p:txBody>
      </p:sp>
      <p:sp>
        <p:nvSpPr>
          <p:cNvPr id="4" name="Rectangle 3">
            <a:extLst>
              <a:ext uri="{FF2B5EF4-FFF2-40B4-BE49-F238E27FC236}">
                <a16:creationId xmlns:a16="http://schemas.microsoft.com/office/drawing/2014/main" id="{32677329-1B1A-0C45-A5EE-DA233FBF37A0}"/>
              </a:ext>
            </a:extLst>
          </p:cNvPr>
          <p:cNvSpPr/>
          <p:nvPr/>
        </p:nvSpPr>
        <p:spPr>
          <a:xfrm>
            <a:off x="215900" y="2478024"/>
            <a:ext cx="4724400" cy="3508653"/>
          </a:xfrm>
          <a:prstGeom prst="rect">
            <a:avLst/>
          </a:prstGeom>
        </p:spPr>
        <p:txBody>
          <a:bodyPr wrap="square">
            <a:spAutoFit/>
          </a:bodyPr>
          <a:lstStyle/>
          <a:p>
            <a:pPr>
              <a:spcBef>
                <a:spcPts val="1200"/>
              </a:spcBef>
            </a:pPr>
            <a:r>
              <a:rPr lang="en-US" sz="24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List of top risks:</a:t>
            </a:r>
          </a:p>
          <a:p>
            <a:r>
              <a:rPr lang="en-US" dirty="0">
                <a:latin typeface="Times New Roman" panose="02020603050405020304" pitchFamily="18" charset="0"/>
                <a:ea typeface="Times New Roman" panose="02020603050405020304" pitchFamily="18" charset="0"/>
              </a:rPr>
              <a:t> </a:t>
            </a:r>
          </a:p>
          <a:p>
            <a:pPr marL="342900" marR="0" lvl="0" indent="-342900">
              <a:spcBef>
                <a:spcPts val="0"/>
              </a:spcBef>
              <a:spcAft>
                <a:spcPts val="0"/>
              </a:spcAft>
              <a:buFont typeface="+mj-lt"/>
              <a:buAutoNum type="arabicPeriod"/>
            </a:pPr>
            <a:r>
              <a:rPr lang="en-US" dirty="0">
                <a:latin typeface="Times New Roman" panose="02020603050405020304" pitchFamily="18" charset="0"/>
                <a:ea typeface="Times New Roman" panose="02020603050405020304" pitchFamily="18" charset="0"/>
              </a:rPr>
              <a:t>loss of control of infrastructure backbone</a:t>
            </a:r>
          </a:p>
          <a:p>
            <a:pPr marL="342900" marR="0" lvl="0" indent="-342900">
              <a:spcBef>
                <a:spcPts val="0"/>
              </a:spcBef>
              <a:spcAft>
                <a:spcPts val="0"/>
              </a:spcAft>
              <a:buFont typeface="+mj-lt"/>
              <a:buAutoNum type="arabicPeriod"/>
            </a:pPr>
            <a:r>
              <a:rPr lang="en-US" dirty="0">
                <a:latin typeface="Times New Roman" panose="02020603050405020304" pitchFamily="18" charset="0"/>
                <a:ea typeface="Times New Roman" panose="02020603050405020304" pitchFamily="18" charset="0"/>
              </a:rPr>
              <a:t>Weak network infrastructure, attackers maintain persistence within the network</a:t>
            </a:r>
          </a:p>
          <a:p>
            <a:pPr marL="342900" marR="0" lvl="0" indent="-342900">
              <a:spcBef>
                <a:spcPts val="0"/>
              </a:spcBef>
              <a:spcAft>
                <a:spcPts val="0"/>
              </a:spcAft>
              <a:buFont typeface="+mj-lt"/>
              <a:buAutoNum type="arabicPeriod"/>
            </a:pPr>
            <a:r>
              <a:rPr lang="en-US" dirty="0">
                <a:latin typeface="Times New Roman" panose="02020603050405020304" pitchFamily="18" charset="0"/>
                <a:ea typeface="Times New Roman" panose="02020603050405020304" pitchFamily="18" charset="0"/>
              </a:rPr>
              <a:t>Remote code execution, inability to identify the breach</a:t>
            </a:r>
          </a:p>
          <a:p>
            <a:pPr marL="342900" marR="0" lvl="0" indent="-342900">
              <a:spcBef>
                <a:spcPts val="0"/>
              </a:spcBef>
              <a:spcAft>
                <a:spcPts val="0"/>
              </a:spcAft>
              <a:buFont typeface="+mj-lt"/>
              <a:buAutoNum type="arabicPeriod"/>
            </a:pPr>
            <a:r>
              <a:rPr lang="en-US" dirty="0">
                <a:latin typeface="Times New Roman" panose="02020603050405020304" pitchFamily="18" charset="0"/>
                <a:ea typeface="Times New Roman" panose="02020603050405020304" pitchFamily="18" charset="0"/>
              </a:rPr>
              <a:t>Might cause interruption of operations due to authenticating non trusted access</a:t>
            </a:r>
          </a:p>
          <a:p>
            <a:pPr marL="342900" marR="0" lvl="0" indent="-342900">
              <a:spcBef>
                <a:spcPts val="0"/>
              </a:spcBef>
              <a:spcAft>
                <a:spcPts val="0"/>
              </a:spcAft>
              <a:buFont typeface="+mj-lt"/>
              <a:buAutoNum type="arabicPeriod"/>
            </a:pPr>
            <a:r>
              <a:rPr lang="en-US" dirty="0">
                <a:latin typeface="Times New Roman" panose="02020603050405020304" pitchFamily="18" charset="0"/>
                <a:ea typeface="Times New Roman" panose="02020603050405020304" pitchFamily="18" charset="0"/>
              </a:rPr>
              <a:t>Loss of Personally Identified Information, Breaches on FTP and HTTPS sites, attacks related to accepting uploaded data.</a:t>
            </a:r>
          </a:p>
        </p:txBody>
      </p:sp>
      <p:sp>
        <p:nvSpPr>
          <p:cNvPr id="5" name="TextBox 4">
            <a:extLst>
              <a:ext uri="{FF2B5EF4-FFF2-40B4-BE49-F238E27FC236}">
                <a16:creationId xmlns:a16="http://schemas.microsoft.com/office/drawing/2014/main" id="{576BBC7F-1AE9-4E40-8F02-C588CD74F5CD}"/>
              </a:ext>
            </a:extLst>
          </p:cNvPr>
          <p:cNvSpPr txBox="1"/>
          <p:nvPr/>
        </p:nvSpPr>
        <p:spPr>
          <a:xfrm>
            <a:off x="-1" y="6370320"/>
            <a:ext cx="5242561" cy="369332"/>
          </a:xfrm>
          <a:prstGeom prst="rect">
            <a:avLst/>
          </a:prstGeom>
          <a:noFill/>
        </p:spPr>
        <p:txBody>
          <a:bodyPr wrap="square" rtlCol="0">
            <a:spAutoFit/>
          </a:bodyPr>
          <a:lstStyle/>
          <a:p>
            <a:r>
              <a:rPr lang="en-US" dirty="0"/>
              <a:t>SHREYA PATIL- CY5200- SECURITY ANALYSIS</a:t>
            </a:r>
          </a:p>
        </p:txBody>
      </p:sp>
      <p:pic>
        <p:nvPicPr>
          <p:cNvPr id="7" name="Audio 6">
            <a:hlinkClick r:id="" action="ppaction://media"/>
            <a:extLst>
              <a:ext uri="{FF2B5EF4-FFF2-40B4-BE49-F238E27FC236}">
                <a16:creationId xmlns:a16="http://schemas.microsoft.com/office/drawing/2014/main" id="{1430C64C-DD4A-B54B-B03C-68D8D9FEEF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58133524"/>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CD339-B27E-4D4A-9893-E80BFAE8C6F7}"/>
              </a:ext>
            </a:extLst>
          </p:cNvPr>
          <p:cNvSpPr>
            <a:spLocks noGrp="1"/>
          </p:cNvSpPr>
          <p:nvPr>
            <p:ph type="title"/>
          </p:nvPr>
        </p:nvSpPr>
        <p:spPr>
          <a:xfrm>
            <a:off x="1115568" y="548640"/>
            <a:ext cx="3887356" cy="1179576"/>
          </a:xfrm>
        </p:spPr>
        <p:txBody>
          <a:bodyPr>
            <a:noAutofit/>
          </a:bodyPr>
          <a:lstStyle/>
          <a:p>
            <a:r>
              <a:rPr lang="en-US" sz="2800" dirty="0"/>
              <a:t>SECURITY RISK MANAGEMENT RECOMMENDATIONS</a:t>
            </a:r>
          </a:p>
        </p:txBody>
      </p:sp>
      <p:sp>
        <p:nvSpPr>
          <p:cNvPr id="3" name="Content Placeholder 2">
            <a:extLst>
              <a:ext uri="{FF2B5EF4-FFF2-40B4-BE49-F238E27FC236}">
                <a16:creationId xmlns:a16="http://schemas.microsoft.com/office/drawing/2014/main" id="{3091E45D-C82F-AF4E-B475-58819BD17E5E}"/>
              </a:ext>
            </a:extLst>
          </p:cNvPr>
          <p:cNvSpPr>
            <a:spLocks noGrp="1"/>
          </p:cNvSpPr>
          <p:nvPr>
            <p:ph idx="1"/>
          </p:nvPr>
        </p:nvSpPr>
        <p:spPr>
          <a:xfrm>
            <a:off x="379546" y="2222500"/>
            <a:ext cx="4800600" cy="4213860"/>
          </a:xfrm>
        </p:spPr>
        <p:txBody>
          <a:bodyPr>
            <a:normAutofit fontScale="40000" lnSpcReduction="20000"/>
          </a:bodyPr>
          <a:lstStyle/>
          <a:p>
            <a:pPr lvl="0"/>
            <a:r>
              <a:rPr lang="en-US" dirty="0"/>
              <a:t>Secure access to the consoles, routers, and switches by controlling remote administration access and implement robust password policies for stronger authentication.</a:t>
            </a:r>
          </a:p>
          <a:p>
            <a:pPr lvl="0"/>
            <a:r>
              <a:rPr lang="en-US" dirty="0"/>
              <a:t>Authorize Processing (Certification and Accreditation) controls needs to be implemented to prevent from trusting non-authorized parties.</a:t>
            </a:r>
          </a:p>
          <a:p>
            <a:pPr lvl="0"/>
            <a:r>
              <a:rPr lang="en-US" dirty="0"/>
              <a:t>Document, review and update the Disaster recovery, Business continuity and continency plans.</a:t>
            </a:r>
          </a:p>
          <a:p>
            <a:pPr lvl="0"/>
            <a:r>
              <a:rPr lang="en-US" dirty="0"/>
              <a:t>Implement security checklist to audit and harden the application configurations and allow only the application modules and services that are required as per business needs.</a:t>
            </a:r>
          </a:p>
          <a:p>
            <a:pPr lvl="0"/>
            <a:r>
              <a:rPr lang="en-US" dirty="0"/>
              <a:t>Implement AES CCMP or above encryption protocols for WPA-2 enterprise networks.</a:t>
            </a:r>
          </a:p>
          <a:p>
            <a:pPr lvl="0"/>
            <a:r>
              <a:rPr lang="en-US" dirty="0"/>
              <a:t>Reviewing and monitoring the log files of networking devices, can help in identifying potential exploitation attempts, to harden the networking devices</a:t>
            </a:r>
          </a:p>
          <a:p>
            <a:pPr fontAlgn="t"/>
            <a:r>
              <a:rPr lang="en-US" dirty="0"/>
              <a:t>Implement MFA and EAP-TLS certificate or above based methods to ensure secure authentication for wireless transactions </a:t>
            </a:r>
          </a:p>
        </p:txBody>
      </p:sp>
      <p:sp>
        <p:nvSpPr>
          <p:cNvPr id="4" name="Title 1">
            <a:extLst>
              <a:ext uri="{FF2B5EF4-FFF2-40B4-BE49-F238E27FC236}">
                <a16:creationId xmlns:a16="http://schemas.microsoft.com/office/drawing/2014/main" id="{F913AD3F-CA24-B842-AE3B-AAD5B55E5261}"/>
              </a:ext>
            </a:extLst>
          </p:cNvPr>
          <p:cNvSpPr txBox="1">
            <a:spLocks/>
          </p:cNvSpPr>
          <p:nvPr/>
        </p:nvSpPr>
        <p:spPr>
          <a:xfrm>
            <a:off x="6722837" y="548640"/>
            <a:ext cx="3887356" cy="117957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r>
              <a:rPr lang="en-US" sz="2800" dirty="0"/>
              <a:t>BUDGET FOR SYMETRICA</a:t>
            </a:r>
          </a:p>
        </p:txBody>
      </p:sp>
      <p:sp>
        <p:nvSpPr>
          <p:cNvPr id="5" name="Content Placeholder 2">
            <a:extLst>
              <a:ext uri="{FF2B5EF4-FFF2-40B4-BE49-F238E27FC236}">
                <a16:creationId xmlns:a16="http://schemas.microsoft.com/office/drawing/2014/main" id="{022049AF-2E59-C147-88C2-C7B834B8C741}"/>
              </a:ext>
            </a:extLst>
          </p:cNvPr>
          <p:cNvSpPr txBox="1">
            <a:spLocks/>
          </p:cNvSpPr>
          <p:nvPr/>
        </p:nvSpPr>
        <p:spPr>
          <a:xfrm>
            <a:off x="6437446" y="2222500"/>
            <a:ext cx="4800600" cy="4213860"/>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For Symetrica:</a:t>
            </a:r>
            <a:endParaRPr lang="en-US" dirty="0"/>
          </a:p>
          <a:p>
            <a:r>
              <a:rPr lang="en-US" b="1" dirty="0"/>
              <a:t>Residual </a:t>
            </a:r>
            <a:r>
              <a:rPr lang="en-US" dirty="0"/>
              <a:t>Risk with current controls= $500,000</a:t>
            </a:r>
          </a:p>
          <a:p>
            <a:r>
              <a:rPr lang="en-US" b="1" dirty="0"/>
              <a:t>Residual </a:t>
            </a:r>
            <a:r>
              <a:rPr lang="en-US" dirty="0"/>
              <a:t>Risk with new controls= $75,000</a:t>
            </a:r>
          </a:p>
          <a:p>
            <a:r>
              <a:rPr lang="en-US" dirty="0"/>
              <a:t>Proposed Security Budget Cost: $300,000</a:t>
            </a:r>
          </a:p>
          <a:p>
            <a:r>
              <a:rPr lang="en-US" b="1" dirty="0"/>
              <a:t>Residual Risk</a:t>
            </a:r>
            <a:r>
              <a:rPr lang="en-US" dirty="0"/>
              <a:t>= Risk with current controls- Risk with new controls</a:t>
            </a:r>
          </a:p>
          <a:p>
            <a:pPr marL="0" indent="0">
              <a:buNone/>
            </a:pPr>
            <a:r>
              <a:rPr lang="en-US" dirty="0"/>
              <a:t>		= 500,000-75,000= 425,000</a:t>
            </a:r>
          </a:p>
          <a:p>
            <a:r>
              <a:rPr lang="en-US" dirty="0"/>
              <a:t>Proposed Security Budget Cost for 3 budgets:</a:t>
            </a:r>
          </a:p>
          <a:p>
            <a:r>
              <a:rPr lang="en-US" dirty="0"/>
              <a:t>Cost benefit ratio analysis for proposed budget: </a:t>
            </a:r>
          </a:p>
          <a:p>
            <a:pPr lvl="1"/>
            <a:r>
              <a:rPr lang="en-US" dirty="0"/>
              <a:t>Proposed Security Risk Budget cost/ expected security risk benefit</a:t>
            </a:r>
          </a:p>
          <a:p>
            <a:pPr marL="457200" lvl="1" indent="0">
              <a:buNone/>
            </a:pPr>
            <a:r>
              <a:rPr lang="en-US" dirty="0"/>
              <a:t>	= 300,000/425,000</a:t>
            </a:r>
          </a:p>
          <a:p>
            <a:pPr marL="457200" lvl="1" indent="0">
              <a:buNone/>
            </a:pPr>
            <a:r>
              <a:rPr lang="en-US" dirty="0"/>
              <a:t>	=0.71</a:t>
            </a:r>
          </a:p>
          <a:p>
            <a:pPr marL="0" indent="0">
              <a:buNone/>
            </a:pPr>
            <a:endParaRPr lang="en-US" dirty="0"/>
          </a:p>
          <a:p>
            <a:endParaRPr lang="en-US" dirty="0"/>
          </a:p>
        </p:txBody>
      </p:sp>
      <p:sp>
        <p:nvSpPr>
          <p:cNvPr id="6" name="TextBox 5">
            <a:extLst>
              <a:ext uri="{FF2B5EF4-FFF2-40B4-BE49-F238E27FC236}">
                <a16:creationId xmlns:a16="http://schemas.microsoft.com/office/drawing/2014/main" id="{5A444357-B410-BA4D-851F-2E5646276B8D}"/>
              </a:ext>
            </a:extLst>
          </p:cNvPr>
          <p:cNvSpPr txBox="1"/>
          <p:nvPr/>
        </p:nvSpPr>
        <p:spPr>
          <a:xfrm>
            <a:off x="-1" y="6370320"/>
            <a:ext cx="5242561" cy="369332"/>
          </a:xfrm>
          <a:prstGeom prst="rect">
            <a:avLst/>
          </a:prstGeom>
          <a:noFill/>
        </p:spPr>
        <p:txBody>
          <a:bodyPr wrap="square" rtlCol="0">
            <a:spAutoFit/>
          </a:bodyPr>
          <a:lstStyle/>
          <a:p>
            <a:r>
              <a:rPr lang="en-US" dirty="0"/>
              <a:t>SHREYA PATIL- CY5200- SECURITY ANALYSIS</a:t>
            </a:r>
          </a:p>
        </p:txBody>
      </p:sp>
      <p:pic>
        <p:nvPicPr>
          <p:cNvPr id="7" name="Audio 6">
            <a:hlinkClick r:id="" action="ppaction://media"/>
            <a:extLst>
              <a:ext uri="{FF2B5EF4-FFF2-40B4-BE49-F238E27FC236}">
                <a16:creationId xmlns:a16="http://schemas.microsoft.com/office/drawing/2014/main" id="{F5621878-A3A0-B743-B435-BB1F50C64A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42795362"/>
      </p:ext>
    </p:extLst>
  </p:cSld>
  <p:clrMapOvr>
    <a:masterClrMapping/>
  </p:clrMapOvr>
  <mc:AlternateContent xmlns:mc="http://schemas.openxmlformats.org/markup-compatibility/2006">
    <mc:Choice xmlns:p14="http://schemas.microsoft.com/office/powerpoint/2010/main" Requires="p14">
      <p:transition spd="slow" p14:dur="2000" advClick="0" advTm="33429"/>
    </mc:Choice>
    <mc:Fallback>
      <p:transition spd="slow" advClick="0" advTm="33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AccentBoxVTI">
  <a:themeElements>
    <a:clrScheme name="AnalogousFromLightSeedRightStep">
      <a:dk1>
        <a:srgbClr val="000000"/>
      </a:dk1>
      <a:lt1>
        <a:srgbClr val="FFFFFF"/>
      </a:lt1>
      <a:dk2>
        <a:srgbClr val="41242C"/>
      </a:dk2>
      <a:lt2>
        <a:srgbClr val="E8E2E3"/>
      </a:lt2>
      <a:accent1>
        <a:srgbClr val="80A9A4"/>
      </a:accent1>
      <a:accent2>
        <a:srgbClr val="7AA5B7"/>
      </a:accent2>
      <a:accent3>
        <a:srgbClr val="92A1C4"/>
      </a:accent3>
      <a:accent4>
        <a:srgbClr val="867FBA"/>
      </a:accent4>
      <a:accent5>
        <a:srgbClr val="B096C6"/>
      </a:accent5>
      <a:accent6>
        <a:srgbClr val="B77FBA"/>
      </a:accent6>
      <a:hlink>
        <a:srgbClr val="AE6972"/>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1523</TotalTime>
  <Words>2682</Words>
  <Application>Microsoft Macintosh PowerPoint</Application>
  <PresentationFormat>Widescreen</PresentationFormat>
  <Paragraphs>302</Paragraphs>
  <Slides>12</Slides>
  <Notes>12</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Avenir Next LT Pro</vt:lpstr>
      <vt:lpstr>Calibri</vt:lpstr>
      <vt:lpstr>Calibri Light</vt:lpstr>
      <vt:lpstr>Times New Roman</vt:lpstr>
      <vt:lpstr>AccentBoxVTI</vt:lpstr>
      <vt:lpstr>SECURITY RISK ASSESSMENT </vt:lpstr>
      <vt:lpstr>BUSINESS NEED FOR SECURITY RISK ANALYSIS FOR SYMETRICA</vt:lpstr>
      <vt:lpstr>NETWORK TOPOLOGY</vt:lpstr>
      <vt:lpstr>THREAT ANALYSIS, THREAT AGENTS, ATTACK TREE SCENARIOS</vt:lpstr>
      <vt:lpstr>RESIDUAL SECURITY RISKS DUE TO MISSING CONTROLS</vt:lpstr>
      <vt:lpstr>RESIDUAL SECURITY RISKS DUE TO MISSING CONTROLS</vt:lpstr>
      <vt:lpstr>LIST OF VULNERABILITIES, THEIR RISKS AND RECOMMENDED PREVENTION CONTROLS</vt:lpstr>
      <vt:lpstr>LIST OF ASSET RISKS, THEIR RISKS AND RECOMMENDED RESPONSE CONTROLS</vt:lpstr>
      <vt:lpstr>SECURITY RISK MANAGEMENT RECOMMENDATIONS</vt:lpstr>
      <vt:lpstr>RETURN OF INVESTMENT ANALYSIS FOR SYMETRICA COMPARED TO HGA</vt:lpstr>
      <vt:lpstr>CYBERSECURITY WORKFORCE RECOMMENDATIONS</vt:lpstr>
      <vt:lpstr>CALL TO ACTION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RISK ASSESSMENT </dc:title>
  <dc:creator>Patil, Shreya S</dc:creator>
  <cp:lastModifiedBy>Patil, Shreya S</cp:lastModifiedBy>
  <cp:revision>3</cp:revision>
  <dcterms:created xsi:type="dcterms:W3CDTF">2022-05-01T02:35:52Z</dcterms:created>
  <dcterms:modified xsi:type="dcterms:W3CDTF">2022-05-02T03:59:50Z</dcterms:modified>
</cp:coreProperties>
</file>

<file path=docProps/thumbnail.jpeg>
</file>